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42"/>
  </p:notesMasterIdLst>
  <p:sldIdLst>
    <p:sldId id="256" r:id="rId2"/>
    <p:sldId id="260" r:id="rId3"/>
    <p:sldId id="258" r:id="rId4"/>
    <p:sldId id="259" r:id="rId5"/>
    <p:sldId id="261" r:id="rId6"/>
    <p:sldId id="267" r:id="rId7"/>
    <p:sldId id="268" r:id="rId8"/>
    <p:sldId id="269" r:id="rId9"/>
    <p:sldId id="270" r:id="rId10"/>
    <p:sldId id="271" r:id="rId11"/>
    <p:sldId id="262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1" r:id="rId21"/>
    <p:sldId id="282" r:id="rId22"/>
    <p:sldId id="283" r:id="rId23"/>
    <p:sldId id="284" r:id="rId24"/>
    <p:sldId id="286" r:id="rId25"/>
    <p:sldId id="287" r:id="rId26"/>
    <p:sldId id="288" r:id="rId27"/>
    <p:sldId id="289" r:id="rId28"/>
    <p:sldId id="290" r:id="rId29"/>
    <p:sldId id="292" r:id="rId30"/>
    <p:sldId id="293" r:id="rId31"/>
    <p:sldId id="295" r:id="rId32"/>
    <p:sldId id="296" r:id="rId33"/>
    <p:sldId id="297" r:id="rId34"/>
    <p:sldId id="298" r:id="rId35"/>
    <p:sldId id="300" r:id="rId36"/>
    <p:sldId id="301" r:id="rId37"/>
    <p:sldId id="302" r:id="rId38"/>
    <p:sldId id="303" r:id="rId39"/>
    <p:sldId id="304" r:id="rId40"/>
    <p:sldId id="265" r:id="rId41"/>
  </p:sldIdLst>
  <p:sldSz cx="12192000" cy="6858000"/>
  <p:notesSz cx="6858000" cy="9144000"/>
  <p:embeddedFontLst>
    <p:embeddedFont>
      <p:font typeface="Darker Grotesque SemiBold" panose="020B0604020202020204" charset="0"/>
      <p:regular r:id="rId43"/>
      <p:bold r:id="rId44"/>
    </p:embeddedFont>
    <p:embeddedFont>
      <p:font typeface="DM Serif Display" panose="020B0604020202020204" charset="0"/>
      <p:regular r:id="rId45"/>
      <p:italic r:id="rId46"/>
    </p:embeddedFont>
    <p:embeddedFont>
      <p:font typeface="Barlow Condensed" panose="020B0604020202020204" charset="0"/>
      <p:regular r:id="rId47"/>
      <p:bold r:id="rId48"/>
      <p:italic r:id="rId49"/>
      <p:boldItalic r:id="rId50"/>
    </p:embeddedFont>
    <p:embeddedFont>
      <p:font typeface="Darker Grotesque" panose="020B0604020202020204" charset="0"/>
      <p:regular r:id="rId51"/>
      <p:bold r:id="rId52"/>
    </p:embeddedFont>
    <p:embeddedFont>
      <p:font typeface="Abril Fatface" panose="020B0604020202020204" charset="0"/>
      <p:regular r:id="rId53"/>
    </p:embeddedFont>
    <p:embeddedFont>
      <p:font typeface="GOST Common" panose="020B0604020202020204" pitchFamily="34" charset="0"/>
      <p:regular r:id="rId54"/>
      <p:italic r:id="rId55"/>
    </p:embeddedFont>
    <p:embeddedFont>
      <p:font typeface="Cambria Math" panose="02040503050406030204" pitchFamily="18" charset="0"/>
      <p:regular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EF"/>
    <a:srgbClr val="434343"/>
    <a:srgbClr val="FFFFFF"/>
    <a:srgbClr val="67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3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166765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076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073618e60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073618e60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961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073618e60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073618e60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802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073618e60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073618e60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815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073618e60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073618e60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132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589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701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073618e60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073618e60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355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073618e60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073618e60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348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073618e60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073618e60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284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073618e60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073618e60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487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44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478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9391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016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072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0281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9228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6184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56547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1582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198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6295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8425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8924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3852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3114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6185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6762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2670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08166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696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2170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761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456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85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3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5546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6281625" y="4488100"/>
            <a:ext cx="5910300" cy="23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261100" y="4767825"/>
            <a:ext cx="1550100" cy="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6605400" y="1765275"/>
            <a:ext cx="39852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6840034" y="4829799"/>
            <a:ext cx="39921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2200"/>
              <a:buNone/>
              <a:defRPr/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16" name="Google Shape;16;p2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>
  <p:cSld name="CUSTOM_18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7270450" y="1314275"/>
            <a:ext cx="4921500" cy="554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" name="Google Shape;55;p6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w="381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" name="Google Shape;56;p6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57" name="Google Shape;57;p6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1"/>
          </p:nvPr>
        </p:nvSpPr>
        <p:spPr>
          <a:xfrm>
            <a:off x="1618200" y="2495350"/>
            <a:ext cx="8955600" cy="2883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" name="Google Shape;64;p7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w="381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5" name="Google Shape;65;p7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66" name="Google Shape;66;p7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7"/>
          <p:cNvSpPr/>
          <p:nvPr/>
        </p:nvSpPr>
        <p:spPr>
          <a:xfrm>
            <a:off x="711325" y="2242750"/>
            <a:ext cx="3268200" cy="397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7"/>
          <p:cNvSpPr/>
          <p:nvPr/>
        </p:nvSpPr>
        <p:spPr>
          <a:xfrm>
            <a:off x="4461825" y="2242750"/>
            <a:ext cx="3268200" cy="397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7"/>
          <p:cNvSpPr/>
          <p:nvPr/>
        </p:nvSpPr>
        <p:spPr>
          <a:xfrm>
            <a:off x="8212350" y="2242750"/>
            <a:ext cx="3268200" cy="397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854575" y="2281375"/>
            <a:ext cx="2981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title" idx="2"/>
          </p:nvPr>
        </p:nvSpPr>
        <p:spPr>
          <a:xfrm>
            <a:off x="4605075" y="2281375"/>
            <a:ext cx="2981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 idx="3"/>
          </p:nvPr>
        </p:nvSpPr>
        <p:spPr>
          <a:xfrm>
            <a:off x="8355575" y="2281375"/>
            <a:ext cx="2981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subTitle" idx="1"/>
          </p:nvPr>
        </p:nvSpPr>
        <p:spPr>
          <a:xfrm>
            <a:off x="854578" y="3495031"/>
            <a:ext cx="2981700" cy="54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body" idx="4"/>
          </p:nvPr>
        </p:nvSpPr>
        <p:spPr>
          <a:xfrm>
            <a:off x="854575" y="4259131"/>
            <a:ext cx="2981700" cy="180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subTitle" idx="5"/>
          </p:nvPr>
        </p:nvSpPr>
        <p:spPr>
          <a:xfrm>
            <a:off x="4597765" y="3451499"/>
            <a:ext cx="2981700" cy="54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6"/>
          </p:nvPr>
        </p:nvSpPr>
        <p:spPr>
          <a:xfrm>
            <a:off x="4597763" y="4227674"/>
            <a:ext cx="2981700" cy="180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ubTitle" idx="7"/>
          </p:nvPr>
        </p:nvSpPr>
        <p:spPr>
          <a:xfrm>
            <a:off x="8340978" y="3495031"/>
            <a:ext cx="2981700" cy="54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body" idx="8"/>
          </p:nvPr>
        </p:nvSpPr>
        <p:spPr>
          <a:xfrm>
            <a:off x="8340975" y="4259131"/>
            <a:ext cx="2981700" cy="180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title" idx="9"/>
          </p:nvPr>
        </p:nvSpPr>
        <p:spPr>
          <a:xfrm>
            <a:off x="196800" y="292875"/>
            <a:ext cx="11798400" cy="940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/>
          <p:nvPr/>
        </p:nvSpPr>
        <p:spPr>
          <a:xfrm>
            <a:off x="0" y="1311950"/>
            <a:ext cx="6096000" cy="554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8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8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w="381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" name="Google Shape;86;p8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87" name="Google Shape;87;p8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8"/>
          <p:cNvSpPr txBox="1">
            <a:spLocks noGrp="1"/>
          </p:cNvSpPr>
          <p:nvPr>
            <p:ph type="subTitle" idx="1"/>
          </p:nvPr>
        </p:nvSpPr>
        <p:spPr>
          <a:xfrm>
            <a:off x="448867" y="2024167"/>
            <a:ext cx="39897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subTitle" idx="2"/>
          </p:nvPr>
        </p:nvSpPr>
        <p:spPr>
          <a:xfrm>
            <a:off x="6096467" y="2024167"/>
            <a:ext cx="39897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3"/>
          </p:nvPr>
        </p:nvSpPr>
        <p:spPr>
          <a:xfrm>
            <a:off x="1327200" y="2961200"/>
            <a:ext cx="44103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body" idx="4"/>
          </p:nvPr>
        </p:nvSpPr>
        <p:spPr>
          <a:xfrm>
            <a:off x="6770523" y="2949450"/>
            <a:ext cx="44106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95" name="Google Shape;95;p8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/>
          <p:nvPr/>
        </p:nvSpPr>
        <p:spPr>
          <a:xfrm>
            <a:off x="558100" y="2147325"/>
            <a:ext cx="11095500" cy="398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920625" y="2434225"/>
            <a:ext cx="10390500" cy="3399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632875" y="5919475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9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" name="Google Shape;101;p9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w="381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" name="Google Shape;102;p9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103" name="Google Shape;103;p9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9"/>
          <p:cNvSpPr txBox="1">
            <a:spLocks noGrp="1"/>
          </p:cNvSpPr>
          <p:nvPr>
            <p:ph type="title" idx="2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 txBox="1">
            <a:spLocks noGrp="1"/>
          </p:cNvSpPr>
          <p:nvPr>
            <p:ph type="subTitle" idx="1"/>
          </p:nvPr>
        </p:nvSpPr>
        <p:spPr>
          <a:xfrm>
            <a:off x="763528" y="4197400"/>
            <a:ext cx="31902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body" idx="2"/>
          </p:nvPr>
        </p:nvSpPr>
        <p:spPr>
          <a:xfrm>
            <a:off x="763525" y="4635350"/>
            <a:ext cx="31902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ubTitle" idx="3"/>
          </p:nvPr>
        </p:nvSpPr>
        <p:spPr>
          <a:xfrm>
            <a:off x="4487744" y="4197400"/>
            <a:ext cx="31902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11" name="Google Shape;111;p10"/>
          <p:cNvSpPr txBox="1">
            <a:spLocks noGrp="1"/>
          </p:cNvSpPr>
          <p:nvPr>
            <p:ph type="body" idx="4"/>
          </p:nvPr>
        </p:nvSpPr>
        <p:spPr>
          <a:xfrm>
            <a:off x="4487741" y="4635350"/>
            <a:ext cx="31902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subTitle" idx="5"/>
          </p:nvPr>
        </p:nvSpPr>
        <p:spPr>
          <a:xfrm>
            <a:off x="8211959" y="4197400"/>
            <a:ext cx="31902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body" idx="6"/>
          </p:nvPr>
        </p:nvSpPr>
        <p:spPr>
          <a:xfrm>
            <a:off x="8211956" y="4635350"/>
            <a:ext cx="31902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4" name="Google Shape;114;p10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" name="Google Shape;115;p10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w="38100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" name="Google Shape;116;p10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117" name="Google Shape;117;p10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0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10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CUSTOM_1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 txBox="1">
            <a:spLocks noGrp="1"/>
          </p:cNvSpPr>
          <p:nvPr>
            <p:ph type="title"/>
          </p:nvPr>
        </p:nvSpPr>
        <p:spPr>
          <a:xfrm>
            <a:off x="5978200" y="97437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body" idx="1"/>
          </p:nvPr>
        </p:nvSpPr>
        <p:spPr>
          <a:xfrm>
            <a:off x="5978300" y="2508425"/>
            <a:ext cx="5581500" cy="310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/>
          <p:nvPr/>
        </p:nvSpPr>
        <p:spPr>
          <a:xfrm>
            <a:off x="6281625" y="3381625"/>
            <a:ext cx="5910300" cy="347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0" name="Google Shape;160;p14"/>
          <p:cNvSpPr txBox="1">
            <a:spLocks noGrp="1"/>
          </p:cNvSpPr>
          <p:nvPr>
            <p:ph type="subTitle" idx="1"/>
          </p:nvPr>
        </p:nvSpPr>
        <p:spPr>
          <a:xfrm>
            <a:off x="6130600" y="2516825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title"/>
          </p:nvPr>
        </p:nvSpPr>
        <p:spPr>
          <a:xfrm>
            <a:off x="6130600" y="97437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2" name="Google Shape;162;p14"/>
          <p:cNvSpPr txBox="1">
            <a:spLocks noGrp="1"/>
          </p:cNvSpPr>
          <p:nvPr>
            <p:ph type="body" idx="2"/>
          </p:nvPr>
        </p:nvSpPr>
        <p:spPr>
          <a:xfrm>
            <a:off x="6130650" y="3381625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63" name="Google Shape;163;p14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164" name="Google Shape;164;p14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●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marL="914400" lvl="1" indent="-3683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○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2pPr>
            <a:lvl3pPr marL="1371600" lvl="2" indent="-3683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■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3pPr>
            <a:lvl4pPr marL="1828800" lvl="3" indent="-3683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●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4pPr>
            <a:lvl5pPr marL="2286000" lvl="4" indent="-3683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○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5pPr>
            <a:lvl6pPr marL="2743200" lvl="5" indent="-3683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■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6pPr>
            <a:lvl7pPr marL="3200400" lvl="6" indent="-3683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●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7pPr>
            <a:lvl8pPr marL="3657600" lvl="7" indent="-3683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○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8pPr>
            <a:lvl9pPr marL="4114800" lvl="8" indent="-3683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200"/>
              <a:buFont typeface="Darker Grotesque SemiBold"/>
              <a:buChar char="■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"/>
          <p:cNvSpPr txBox="1">
            <a:spLocks noGrp="1"/>
          </p:cNvSpPr>
          <p:nvPr>
            <p:ph type="title"/>
          </p:nvPr>
        </p:nvSpPr>
        <p:spPr>
          <a:xfrm>
            <a:off x="7138800" y="2358800"/>
            <a:ext cx="5041200" cy="2027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sz="3200" b="1" dirty="0"/>
              <a:t>Методы вычисления спектров поглощения излучения оптического диапазона твердых тел</a:t>
            </a:r>
            <a:r>
              <a:rPr lang="ru-RU" sz="3200" b="1" dirty="0" smtClean="0"/>
              <a:t>.</a:t>
            </a:r>
            <a:endParaRPr lang="ru-RU" sz="3200" dirty="0"/>
          </a:p>
        </p:txBody>
      </p:sp>
      <p:sp>
        <p:nvSpPr>
          <p:cNvPr id="173" name="Google Shape;173;p15"/>
          <p:cNvSpPr txBox="1">
            <a:spLocks noGrp="1"/>
          </p:cNvSpPr>
          <p:nvPr>
            <p:ph type="subTitle" idx="1"/>
          </p:nvPr>
        </p:nvSpPr>
        <p:spPr>
          <a:xfrm>
            <a:off x="7138799" y="4759898"/>
            <a:ext cx="4182343" cy="145802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Aft>
                <a:spcPts val="2100"/>
              </a:spcAft>
            </a:pPr>
            <a:r>
              <a:rPr lang="ru-RU" b="1" dirty="0" smtClean="0"/>
              <a:t>Теория </a:t>
            </a:r>
            <a:r>
              <a:rPr lang="ru-RU" b="1" dirty="0"/>
              <a:t>возмущений. Золотое правило </a:t>
            </a:r>
            <a:r>
              <a:rPr lang="ru-RU" b="1" dirty="0" smtClean="0"/>
              <a:t>Ферми.</a:t>
            </a:r>
            <a:r>
              <a:rPr lang="en-US" b="1" dirty="0" smtClean="0"/>
              <a:t> </a:t>
            </a:r>
            <a:r>
              <a:rPr lang="ru-RU" b="1" dirty="0" smtClean="0"/>
              <a:t>Вариационный </a:t>
            </a:r>
            <a:r>
              <a:rPr lang="ru-RU" b="1" dirty="0"/>
              <a:t>метод.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3667" r="31096"/>
          <a:stretch/>
        </p:blipFill>
        <p:spPr>
          <a:xfrm>
            <a:off x="0" y="0"/>
            <a:ext cx="6324600" cy="68580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0857470" y="486032"/>
            <a:ext cx="1161535" cy="78259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0904220" y="495300"/>
            <a:ext cx="1028700" cy="75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4" name="Google Shape;284;p21"/>
          <p:cNvSpPr txBox="1">
            <a:spLocks noGrp="1"/>
          </p:cNvSpPr>
          <p:nvPr>
            <p:ph type="title"/>
          </p:nvPr>
        </p:nvSpPr>
        <p:spPr>
          <a:xfrm>
            <a:off x="415600" y="142876"/>
            <a:ext cx="11360700" cy="90919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ru-RU" sz="2400" dirty="0" smtClean="0"/>
              <a:t>Движение </a:t>
            </a:r>
            <a:r>
              <a:rPr lang="ru-RU" sz="2400" dirty="0"/>
              <a:t>частицы в одномерной потенциальной яме прямоугольного  профиля с бесконечными </a:t>
            </a:r>
            <a:r>
              <a:rPr lang="ru-RU" sz="2400" dirty="0" smtClean="0"/>
              <a:t>стенками. Возмущение в виде ступеньки</a:t>
            </a:r>
            <a:r>
              <a:rPr lang="en-US" sz="2400" baseline="30000" dirty="0" smtClean="0"/>
              <a:t>*</a:t>
            </a:r>
            <a:r>
              <a:rPr lang="en-US" sz="2400" dirty="0" smtClean="0"/>
              <a:t>.</a:t>
            </a:r>
            <a:endParaRPr sz="2400" dirty="0"/>
          </a:p>
        </p:txBody>
      </p:sp>
      <p:sp>
        <p:nvSpPr>
          <p:cNvPr id="303" name="Google Shape;303;p21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Прямоугольник 28"/>
          <p:cNvSpPr/>
          <p:nvPr/>
        </p:nvSpPr>
        <p:spPr>
          <a:xfrm>
            <a:off x="19050" y="5375275"/>
            <a:ext cx="425450" cy="1466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Текст 6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247651" y="2085975"/>
                <a:ext cx="3905250" cy="4152899"/>
              </a:xfrm>
            </p:spPr>
            <p:txBody>
              <a:bodyPr/>
              <a:lstStyle/>
              <a:p>
                <a:pPr algn="just"/>
                <a:r>
                  <a:rPr lang="ru-RU" dirty="0" smtClean="0"/>
                  <a:t>Для уже решенной (см. приложение Б) задачи об одномерной потенциальной яме с известными волновыми функциями и значениями энергии введем возмущение ступенчатого вида.</a:t>
                </a:r>
              </a:p>
              <a:p>
                <a:pPr marL="12700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V</m:t>
                    </m:r>
                    <m:r>
                      <a:rPr lang="ru-RU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λ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>
                            <a:latin typeface="Cambria Math" panose="02040503050406030204" pitchFamily="18" charset="0"/>
                          </a:rPr>
                          <m:t>θ</m:t>
                        </m:r>
                      </m:fName>
                      <m:e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num>
                              <m:den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func>
                    <m:r>
                      <a:rPr lang="ru-RU">
                        <a:latin typeface="Cambria Math" panose="02040503050406030204" pitchFamily="18" charset="0"/>
                      </a:rPr>
                      <m:t> эВ</m:t>
                    </m:r>
                  </m:oMath>
                </a14:m>
                <a:r>
                  <a:rPr lang="en-US" dirty="0" smtClean="0"/>
                  <a:t>,</a:t>
                </a:r>
              </a:p>
              <a:p>
                <a:pPr marL="127000" indent="0" algn="l">
                  <a:buNone/>
                </a:pPr>
                <a:r>
                  <a:rPr lang="en-US" dirty="0" smtClean="0"/>
                  <a:t>λ=0,01</a:t>
                </a:r>
                <a:endParaRPr lang="ru-RU" dirty="0"/>
              </a:p>
            </p:txBody>
          </p:sp>
        </mc:Choice>
        <mc:Fallback xmlns="">
          <p:sp>
            <p:nvSpPr>
              <p:cNvPr id="7" name="Текс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247651" y="2085975"/>
                <a:ext cx="3905250" cy="4152899"/>
              </a:xfrm>
              <a:blipFill rotWithShape="0">
                <a:blip r:embed="rId3"/>
                <a:stretch>
                  <a:fillRect r="-1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/>
          <p:cNvPicPr/>
          <p:nvPr/>
        </p:nvPicPr>
        <p:blipFill>
          <a:blip r:embed="rId4"/>
          <a:stretch>
            <a:fillRect/>
          </a:stretch>
        </p:blipFill>
        <p:spPr>
          <a:xfrm>
            <a:off x="4976812" y="2085975"/>
            <a:ext cx="6596063" cy="38481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83078" y="6489885"/>
            <a:ext cx="50193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</a:t>
            </a:r>
            <a:r>
              <a:rPr lang="ru-RU" dirty="0" smtClean="0"/>
              <a:t>Решение данной задачи приведено в файле </a:t>
            </a:r>
            <a:r>
              <a:rPr lang="en-US" dirty="0" err="1" smtClean="0"/>
              <a:t>NDSP.mat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321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0904220" y="495300"/>
            <a:ext cx="1028700" cy="75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4" name="Google Shape;284;p21"/>
          <p:cNvSpPr txBox="1">
            <a:spLocks noGrp="1"/>
          </p:cNvSpPr>
          <p:nvPr>
            <p:ph type="title"/>
          </p:nvPr>
        </p:nvSpPr>
        <p:spPr>
          <a:xfrm>
            <a:off x="415600" y="142876"/>
            <a:ext cx="11360700" cy="90919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ru-RU" sz="2400" dirty="0" smtClean="0"/>
              <a:t>Движение </a:t>
            </a:r>
            <a:r>
              <a:rPr lang="ru-RU" sz="2400" dirty="0"/>
              <a:t>частицы в одномерной потенциальной яме прямоугольного  профиля с бесконечными </a:t>
            </a:r>
            <a:r>
              <a:rPr lang="ru-RU" sz="2400" dirty="0" smtClean="0"/>
              <a:t>стенками. Возмущение в виде ступеньки</a:t>
            </a:r>
            <a:endParaRPr sz="2400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19050" y="5375274"/>
            <a:ext cx="425450" cy="1463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idx="2"/>
          </p:nvPr>
        </p:nvSpPr>
        <p:spPr>
          <a:xfrm>
            <a:off x="247651" y="2085975"/>
            <a:ext cx="3905250" cy="4152899"/>
          </a:xfrm>
        </p:spPr>
        <p:txBody>
          <a:bodyPr/>
          <a:lstStyle/>
          <a:p>
            <a:pPr algn="just"/>
            <a:r>
              <a:rPr lang="ru-RU" dirty="0" smtClean="0"/>
              <a:t>Для решения данного невозмущенного профиля можно использовать готовые выражения из приложения Б, но для возможности менять вид профиля был использован численный метод.</a:t>
            </a:r>
          </a:p>
          <a:p>
            <a:pPr marL="127000" indent="0" algn="just">
              <a:buNone/>
            </a:pPr>
            <a:endParaRPr lang="ru-RU" dirty="0"/>
          </a:p>
          <a:p>
            <a:pPr algn="just"/>
            <a:r>
              <a:rPr lang="ru-RU" dirty="0" smtClean="0"/>
              <a:t>Решение невозмущенной задачи для основного состояния:</a:t>
            </a:r>
          </a:p>
          <a:p>
            <a:pPr marL="127000" indent="0">
              <a:buNone/>
            </a:pPr>
            <a:r>
              <a:rPr lang="en-US" dirty="0" smtClean="0"/>
              <a:t>E</a:t>
            </a:r>
            <a:r>
              <a:rPr lang="en-US" baseline="-25000" dirty="0" smtClean="0"/>
              <a:t>0</a:t>
            </a:r>
            <a:r>
              <a:rPr lang="en-US" dirty="0" smtClean="0"/>
              <a:t>=3</a:t>
            </a:r>
            <a:r>
              <a:rPr lang="ru-RU" dirty="0" smtClean="0"/>
              <a:t>.</a:t>
            </a:r>
            <a:r>
              <a:rPr lang="en-US" dirty="0" smtClean="0"/>
              <a:t>76</a:t>
            </a:r>
            <a:r>
              <a:rPr lang="ru-RU" dirty="0" smtClean="0"/>
              <a:t> мэВ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0146" y="2998323"/>
            <a:ext cx="3152774" cy="23282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2" y="2393124"/>
            <a:ext cx="4010998" cy="31694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0904220" y="495300"/>
            <a:ext cx="1028700" cy="75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4" name="Google Shape;284;p21"/>
          <p:cNvSpPr txBox="1">
            <a:spLocks noGrp="1"/>
          </p:cNvSpPr>
          <p:nvPr>
            <p:ph type="title"/>
          </p:nvPr>
        </p:nvSpPr>
        <p:spPr>
          <a:xfrm>
            <a:off x="415600" y="142876"/>
            <a:ext cx="11360700" cy="90919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ru-RU" sz="2400" dirty="0" smtClean="0"/>
              <a:t>Движение </a:t>
            </a:r>
            <a:r>
              <a:rPr lang="ru-RU" sz="2400" dirty="0"/>
              <a:t>частицы в одномерной потенциальной яме прямоугольного  профиля с бесконечными </a:t>
            </a:r>
            <a:r>
              <a:rPr lang="ru-RU" sz="2400" dirty="0" smtClean="0"/>
              <a:t>стенками. Возмущение в виде ступеньки</a:t>
            </a:r>
            <a:endParaRPr sz="2400" dirty="0"/>
          </a:p>
        </p:txBody>
      </p:sp>
      <p:sp>
        <p:nvSpPr>
          <p:cNvPr id="303" name="Google Shape;303;p21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Прямоугольник 28"/>
          <p:cNvSpPr/>
          <p:nvPr/>
        </p:nvSpPr>
        <p:spPr>
          <a:xfrm>
            <a:off x="19050" y="5375273"/>
            <a:ext cx="425450" cy="1466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idx="2"/>
          </p:nvPr>
        </p:nvSpPr>
        <p:spPr>
          <a:xfrm>
            <a:off x="19050" y="2085975"/>
            <a:ext cx="5915024" cy="4152899"/>
          </a:xfrm>
        </p:spPr>
        <p:txBody>
          <a:bodyPr/>
          <a:lstStyle/>
          <a:p>
            <a:pPr algn="just"/>
            <a:r>
              <a:rPr lang="ru-RU" sz="2000" dirty="0" smtClean="0"/>
              <a:t>Ограничимся </a:t>
            </a:r>
            <a:r>
              <a:rPr lang="en-US" sz="2000" dirty="0" smtClean="0"/>
              <a:t>n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-n</a:t>
            </a:r>
            <a:r>
              <a:rPr lang="en-US" sz="2000" baseline="-25000" dirty="0" smtClean="0"/>
              <a:t>10</a:t>
            </a:r>
            <a:endParaRPr lang="ru-RU" sz="2000" baseline="-25000" dirty="0" smtClean="0"/>
          </a:p>
          <a:p>
            <a:pPr algn="just"/>
            <a:r>
              <a:rPr lang="ru-RU" sz="2000" dirty="0" smtClean="0"/>
              <a:t>Найдем поправки </a:t>
            </a:r>
            <a:r>
              <a:rPr lang="en-US" sz="2000" b="1" dirty="0"/>
              <a:t>e</a:t>
            </a:r>
            <a:r>
              <a:rPr lang="en-US" sz="2000" b="1" baseline="-25000" dirty="0"/>
              <a:t>1</a:t>
            </a:r>
            <a:r>
              <a:rPr lang="ru-RU" sz="2000" b="1" baseline="-25000" dirty="0"/>
              <a:t> </a:t>
            </a:r>
            <a:r>
              <a:rPr lang="ru-RU" sz="2000" b="1" baseline="-25000" dirty="0" smtClean="0"/>
              <a:t>, </a:t>
            </a:r>
            <a:r>
              <a:rPr lang="en-US" sz="2000" b="1" dirty="0"/>
              <a:t>|n</a:t>
            </a:r>
            <a:r>
              <a:rPr lang="ru-RU" sz="2000" b="1" baseline="30000" dirty="0"/>
              <a:t> (1) </a:t>
            </a:r>
            <a:r>
              <a:rPr lang="ru-RU" sz="2000" b="1" dirty="0"/>
              <a:t>⟩ </a:t>
            </a:r>
            <a:r>
              <a:rPr lang="en-US" sz="2000" b="1" dirty="0" smtClean="0"/>
              <a:t>, e</a:t>
            </a:r>
            <a:r>
              <a:rPr lang="en-US" sz="2000" b="1" baseline="-25000" dirty="0" smtClean="0"/>
              <a:t>2</a:t>
            </a:r>
          </a:p>
          <a:p>
            <a:pPr marL="127000" indent="0" algn="just">
              <a:buNone/>
            </a:pPr>
            <a:r>
              <a:rPr lang="en-US" sz="2000" b="1" dirty="0" smtClean="0"/>
              <a:t>e</a:t>
            </a:r>
            <a:r>
              <a:rPr lang="en-US" sz="2000" b="1" baseline="-25000" dirty="0" smtClean="0"/>
              <a:t>1 </a:t>
            </a:r>
            <a:r>
              <a:rPr lang="en-US" sz="2000" b="1" dirty="0" smtClean="0"/>
              <a:t>= 5 </a:t>
            </a:r>
            <a:r>
              <a:rPr lang="ru-RU" sz="2000" b="1" dirty="0" smtClean="0"/>
              <a:t>мэВ</a:t>
            </a:r>
          </a:p>
          <a:p>
            <a:pPr marL="127000" indent="0" algn="just">
              <a:buNone/>
            </a:pPr>
            <a:r>
              <a:rPr lang="en-US" sz="2000" b="1" dirty="0" smtClean="0"/>
              <a:t>e</a:t>
            </a:r>
            <a:r>
              <a:rPr lang="ru-RU" sz="2000" b="1" baseline="-25000" dirty="0" smtClean="0"/>
              <a:t>2</a:t>
            </a:r>
            <a:r>
              <a:rPr lang="en-US" sz="2000" b="1" baseline="-25000" dirty="0" smtClean="0"/>
              <a:t> </a:t>
            </a:r>
            <a:r>
              <a:rPr lang="en-US" sz="2000" b="1" dirty="0"/>
              <a:t>= </a:t>
            </a:r>
            <a:r>
              <a:rPr lang="ru-RU" sz="2000" b="1" dirty="0" smtClean="0"/>
              <a:t>-1.66</a:t>
            </a:r>
            <a:r>
              <a:rPr lang="en-US" sz="2000" b="1" dirty="0" smtClean="0"/>
              <a:t> </a:t>
            </a:r>
            <a:r>
              <a:rPr lang="ru-RU" sz="2000" b="1" dirty="0" smtClean="0"/>
              <a:t>мэВ</a:t>
            </a:r>
          </a:p>
          <a:p>
            <a:pPr algn="just"/>
            <a:r>
              <a:rPr lang="ru-RU" sz="2000" dirty="0" smtClean="0"/>
              <a:t>Полученное значение энергии:</a:t>
            </a:r>
          </a:p>
          <a:p>
            <a:pPr marL="127000" indent="0" algn="just">
              <a:buNone/>
            </a:pPr>
            <a:r>
              <a:rPr lang="en-US" sz="2000" dirty="0" smtClean="0"/>
              <a:t>E’</a:t>
            </a:r>
            <a:r>
              <a:rPr lang="ru-RU" sz="2000" dirty="0" smtClean="0"/>
              <a:t> </a:t>
            </a:r>
            <a:r>
              <a:rPr lang="en-US" sz="2000" dirty="0" smtClean="0"/>
              <a:t>=</a:t>
            </a:r>
            <a:r>
              <a:rPr lang="ru-RU" sz="2000" dirty="0" smtClean="0"/>
              <a:t> </a:t>
            </a:r>
            <a:r>
              <a:rPr lang="en-US" sz="2000" dirty="0" smtClean="0"/>
              <a:t>E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+</a:t>
            </a:r>
            <a:r>
              <a:rPr lang="en-US" sz="2000" b="1" dirty="0"/>
              <a:t> </a:t>
            </a:r>
            <a:r>
              <a:rPr lang="en-US" sz="2000" b="1" dirty="0" smtClean="0"/>
              <a:t>e</a:t>
            </a:r>
            <a:r>
              <a:rPr lang="en-US" sz="2000" b="1" baseline="-25000" dirty="0" smtClean="0"/>
              <a:t>1 </a:t>
            </a:r>
            <a:r>
              <a:rPr lang="en-US" sz="2000" b="1" dirty="0" smtClean="0"/>
              <a:t>+ </a:t>
            </a:r>
            <a:r>
              <a:rPr lang="en-US" sz="2000" b="1" dirty="0"/>
              <a:t>e</a:t>
            </a:r>
            <a:r>
              <a:rPr lang="ru-RU" sz="2000" b="1" baseline="-25000" dirty="0" smtClean="0"/>
              <a:t>2</a:t>
            </a:r>
            <a:r>
              <a:rPr lang="en-US" sz="2000" b="1" baseline="-25000" dirty="0"/>
              <a:t> </a:t>
            </a:r>
            <a:r>
              <a:rPr lang="en-US" sz="2000" b="1" dirty="0" smtClean="0"/>
              <a:t>= 7.09 </a:t>
            </a:r>
            <a:r>
              <a:rPr lang="ru-RU" sz="2000" b="1" dirty="0" smtClean="0"/>
              <a:t>мэВ</a:t>
            </a:r>
            <a:endParaRPr lang="en-US" sz="2000" b="1" dirty="0" smtClean="0"/>
          </a:p>
          <a:p>
            <a:pPr algn="l"/>
            <a:r>
              <a:rPr lang="ru-RU" sz="2000" dirty="0" smtClean="0"/>
              <a:t>Численное решение дало значение 7,26 мэВ, аналитическое</a:t>
            </a:r>
            <a:r>
              <a:rPr lang="en-US" sz="2000" dirty="0" smtClean="0"/>
              <a:t> </a:t>
            </a:r>
            <a:r>
              <a:rPr lang="ru-RU" sz="2000" dirty="0" smtClean="0"/>
              <a:t>– 7,28 </a:t>
            </a:r>
            <a:r>
              <a:rPr lang="ru-RU" sz="2000" dirty="0" err="1" smtClean="0"/>
              <a:t>мэв</a:t>
            </a:r>
            <a:r>
              <a:rPr lang="ru-RU" sz="2000" dirty="0" smtClean="0"/>
              <a:t> </a:t>
            </a:r>
            <a:r>
              <a:rPr lang="en-US" sz="1400" dirty="0"/>
              <a:t>(</a:t>
            </a:r>
            <a:r>
              <a:rPr lang="en-US" sz="1400" dirty="0" err="1"/>
              <a:t>wellbarier.m</a:t>
            </a:r>
            <a:r>
              <a:rPr lang="en-US" sz="1400" dirty="0"/>
              <a:t>/</a:t>
            </a:r>
            <a:r>
              <a:rPr lang="ru-RU" sz="1400" dirty="0"/>
              <a:t>приложение Ж</a:t>
            </a:r>
            <a:r>
              <a:rPr lang="en-US" sz="1400" dirty="0"/>
              <a:t>)</a:t>
            </a:r>
            <a:r>
              <a:rPr lang="ru-RU" sz="2000" dirty="0" smtClean="0"/>
              <a:t>.</a:t>
            </a:r>
          </a:p>
          <a:p>
            <a:pPr algn="l"/>
            <a:r>
              <a:rPr lang="ru-RU" sz="2000" dirty="0" smtClean="0"/>
              <a:t>Значение расходится с полученным численным методом на  </a:t>
            </a:r>
            <a:r>
              <a:rPr lang="el-GR" sz="2000" dirty="0" smtClean="0"/>
              <a:t>ϵ=δ</a:t>
            </a:r>
            <a:r>
              <a:rPr lang="en-US" sz="2000" dirty="0" smtClean="0"/>
              <a:t>E/E=2,33%, </a:t>
            </a:r>
            <a:r>
              <a:rPr lang="ru-RU" sz="2000" dirty="0" smtClean="0"/>
              <a:t>что является удовлетворяющим для наложенных ограничений.</a:t>
            </a:r>
            <a:endParaRPr lang="en-US" sz="2000" dirty="0" smtClean="0"/>
          </a:p>
          <a:p>
            <a:pPr marL="127000" indent="0" algn="l">
              <a:buNone/>
            </a:pPr>
            <a:endParaRPr lang="ru-RU" sz="2000" dirty="0"/>
          </a:p>
          <a:p>
            <a:pPr marL="127000" indent="0" algn="just">
              <a:buNone/>
            </a:pPr>
            <a:endParaRPr lang="ru-RU" sz="2000" dirty="0" smtClean="0"/>
          </a:p>
          <a:p>
            <a:pPr algn="just"/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74" y="2085975"/>
            <a:ext cx="5636895" cy="42022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536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0904220" y="495300"/>
            <a:ext cx="1028700" cy="75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4" name="Google Shape;284;p21"/>
          <p:cNvSpPr txBox="1">
            <a:spLocks noGrp="1"/>
          </p:cNvSpPr>
          <p:nvPr>
            <p:ph type="title"/>
          </p:nvPr>
        </p:nvSpPr>
        <p:spPr>
          <a:xfrm>
            <a:off x="415600" y="142876"/>
            <a:ext cx="11360700" cy="90919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ru-RU" sz="2400" dirty="0" smtClean="0"/>
              <a:t>Движение </a:t>
            </a:r>
            <a:r>
              <a:rPr lang="ru-RU" sz="2400" dirty="0"/>
              <a:t>частицы в одномерной потенциальной яме прямоугольного  профиля с бесконечными </a:t>
            </a:r>
            <a:r>
              <a:rPr lang="ru-RU" sz="2400" dirty="0" smtClean="0"/>
              <a:t>стенками. Периодическое возмущение</a:t>
            </a:r>
            <a:r>
              <a:rPr lang="en-US" sz="2400" baseline="30000" dirty="0" smtClean="0"/>
              <a:t>*</a:t>
            </a:r>
            <a:r>
              <a:rPr lang="en-US" sz="2400" dirty="0" smtClean="0"/>
              <a:t>.</a:t>
            </a:r>
            <a:endParaRPr sz="2400" dirty="0"/>
          </a:p>
        </p:txBody>
      </p:sp>
      <p:sp>
        <p:nvSpPr>
          <p:cNvPr id="303" name="Google Shape;303;p21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Прямоугольник 28"/>
          <p:cNvSpPr/>
          <p:nvPr/>
        </p:nvSpPr>
        <p:spPr>
          <a:xfrm>
            <a:off x="19050" y="5375275"/>
            <a:ext cx="425450" cy="1466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Текст 6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247650" y="2085975"/>
                <a:ext cx="4819649" cy="4152899"/>
              </a:xfrm>
            </p:spPr>
            <p:txBody>
              <a:bodyPr/>
              <a:lstStyle/>
              <a:p>
                <a:pPr algn="just"/>
                <a:r>
                  <a:rPr lang="ru-RU" sz="2000" dirty="0" smtClean="0"/>
                  <a:t>Профиль типа:</a:t>
                </a:r>
              </a:p>
              <a:p>
                <a:pPr marL="1270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0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ru-RU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λsin</m:t>
                      </m:r>
                      <m:d>
                        <m:d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ru-RU" sz="20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den>
                          </m:f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pPr algn="just"/>
                <a:r>
                  <a:rPr lang="ru-RU" sz="2000" dirty="0"/>
                  <a:t>П</a:t>
                </a:r>
                <a:r>
                  <a:rPr lang="ru-RU" sz="2000" dirty="0" smtClean="0"/>
                  <a:t>оправки </a:t>
                </a:r>
                <a:r>
                  <a:rPr lang="en-US" sz="2000" b="1" dirty="0"/>
                  <a:t>e</a:t>
                </a:r>
                <a:r>
                  <a:rPr lang="en-US" sz="2000" b="1" baseline="-25000" dirty="0"/>
                  <a:t>1</a:t>
                </a:r>
                <a:r>
                  <a:rPr lang="ru-RU" sz="2000" b="1" baseline="-25000" dirty="0"/>
                  <a:t> , </a:t>
                </a:r>
                <a:r>
                  <a:rPr lang="en-US" sz="2000" b="1" dirty="0"/>
                  <a:t>|n</a:t>
                </a:r>
                <a:r>
                  <a:rPr lang="ru-RU" sz="2000" b="1" baseline="30000" dirty="0"/>
                  <a:t> (1) </a:t>
                </a:r>
                <a:r>
                  <a:rPr lang="ru-RU" sz="2000" b="1" dirty="0"/>
                  <a:t>⟩ </a:t>
                </a:r>
                <a:r>
                  <a:rPr lang="en-US" sz="2000" b="1" dirty="0"/>
                  <a:t>, e</a:t>
                </a:r>
                <a:r>
                  <a:rPr lang="en-US" sz="2000" b="1" baseline="-25000" dirty="0"/>
                  <a:t>2</a:t>
                </a:r>
              </a:p>
              <a:p>
                <a:pPr marL="127000" indent="0" algn="just">
                  <a:buNone/>
                </a:pPr>
                <a:r>
                  <a:rPr lang="en-US" sz="2000" b="1" dirty="0"/>
                  <a:t>e</a:t>
                </a:r>
                <a:r>
                  <a:rPr lang="en-US" sz="2000" b="1" baseline="-25000" dirty="0"/>
                  <a:t>1 </a:t>
                </a:r>
                <a:r>
                  <a:rPr lang="en-US" sz="2000" b="1" dirty="0"/>
                  <a:t>= </a:t>
                </a:r>
                <a:r>
                  <a:rPr lang="ru-RU" sz="2000" b="1" dirty="0" smtClean="0"/>
                  <a:t>10.62</a:t>
                </a:r>
                <a:r>
                  <a:rPr lang="en-US" sz="2000" b="1" dirty="0" smtClean="0"/>
                  <a:t> </a:t>
                </a:r>
                <a:r>
                  <a:rPr lang="ru-RU" sz="2000" b="1" dirty="0"/>
                  <a:t>мэВ</a:t>
                </a:r>
              </a:p>
              <a:p>
                <a:pPr marL="127000" indent="0" algn="just">
                  <a:buNone/>
                </a:pPr>
                <a:r>
                  <a:rPr lang="en-US" sz="2000" b="1" dirty="0"/>
                  <a:t>e</a:t>
                </a:r>
                <a:r>
                  <a:rPr lang="ru-RU" sz="2000" b="1" baseline="-25000" dirty="0"/>
                  <a:t>2</a:t>
                </a:r>
                <a:r>
                  <a:rPr lang="en-US" sz="2000" b="1" baseline="-25000" dirty="0"/>
                  <a:t> </a:t>
                </a:r>
                <a:r>
                  <a:rPr lang="en-US" sz="2000" b="1" dirty="0"/>
                  <a:t>= </a:t>
                </a:r>
                <a:r>
                  <a:rPr lang="ru-RU" sz="2000" b="1" dirty="0" smtClean="0"/>
                  <a:t>-0.13</a:t>
                </a:r>
                <a:r>
                  <a:rPr lang="en-US" sz="2000" b="1" dirty="0" smtClean="0"/>
                  <a:t> </a:t>
                </a:r>
                <a:r>
                  <a:rPr lang="ru-RU" sz="2000" b="1" dirty="0"/>
                  <a:t>мэВ</a:t>
                </a:r>
              </a:p>
              <a:p>
                <a:pPr algn="just"/>
                <a:r>
                  <a:rPr lang="ru-RU" sz="2000" dirty="0"/>
                  <a:t>Полученное значение энергии:</a:t>
                </a:r>
              </a:p>
              <a:p>
                <a:pPr marL="127000" indent="0" algn="just">
                  <a:buNone/>
                </a:pPr>
                <a:r>
                  <a:rPr lang="en-US" sz="2000" dirty="0"/>
                  <a:t>E’</a:t>
                </a:r>
                <a:r>
                  <a:rPr lang="ru-RU" sz="2000" dirty="0"/>
                  <a:t> </a:t>
                </a:r>
                <a:r>
                  <a:rPr lang="en-US" sz="2000" dirty="0"/>
                  <a:t>=</a:t>
                </a:r>
                <a:r>
                  <a:rPr lang="ru-RU" sz="2000" dirty="0"/>
                  <a:t> </a:t>
                </a:r>
                <a:r>
                  <a:rPr lang="en-US" sz="2000" dirty="0"/>
                  <a:t>E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+</a:t>
                </a:r>
                <a:r>
                  <a:rPr lang="en-US" sz="2000" b="1" dirty="0"/>
                  <a:t> e</a:t>
                </a:r>
                <a:r>
                  <a:rPr lang="en-US" sz="2000" b="1" baseline="-25000" dirty="0"/>
                  <a:t>1 </a:t>
                </a:r>
                <a:r>
                  <a:rPr lang="en-US" sz="2000" b="1" dirty="0"/>
                  <a:t>+ e</a:t>
                </a:r>
                <a:r>
                  <a:rPr lang="ru-RU" sz="2000" b="1" baseline="-25000" dirty="0"/>
                  <a:t>2</a:t>
                </a:r>
                <a:r>
                  <a:rPr lang="en-US" sz="2000" b="1" baseline="-25000" dirty="0"/>
                  <a:t> </a:t>
                </a:r>
                <a:r>
                  <a:rPr lang="en-US" sz="2000" b="1" dirty="0"/>
                  <a:t>= </a:t>
                </a:r>
                <a:r>
                  <a:rPr lang="ru-RU" sz="2000" b="1" dirty="0" smtClean="0"/>
                  <a:t>13.63</a:t>
                </a:r>
                <a:r>
                  <a:rPr lang="en-US" sz="2000" b="1" dirty="0" smtClean="0"/>
                  <a:t> </a:t>
                </a:r>
                <a:r>
                  <a:rPr lang="ru-RU" sz="2000" b="1" dirty="0" smtClean="0"/>
                  <a:t>мэВ</a:t>
                </a:r>
              </a:p>
              <a:p>
                <a:pPr algn="just"/>
                <a:r>
                  <a:rPr lang="el-GR" sz="2000" dirty="0" smtClean="0"/>
                  <a:t>ϵ</a:t>
                </a:r>
                <a:r>
                  <a:rPr lang="ru-RU" sz="2000" dirty="0" smtClean="0"/>
                  <a:t>=0.07%</a:t>
                </a:r>
                <a:endParaRPr lang="ru-RU" sz="2000" b="1" dirty="0"/>
              </a:p>
              <a:p>
                <a:pPr marL="127000" indent="0" algn="just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7" name="Текс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247650" y="2085975"/>
                <a:ext cx="4819649" cy="4152899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975" y="1976437"/>
            <a:ext cx="4895850" cy="3914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Прямоугольник 3"/>
          <p:cNvSpPr/>
          <p:nvPr/>
        </p:nvSpPr>
        <p:spPr>
          <a:xfrm>
            <a:off x="183078" y="6489885"/>
            <a:ext cx="50193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</a:t>
            </a:r>
            <a:r>
              <a:rPr lang="ru-RU" dirty="0" smtClean="0"/>
              <a:t>Решение данной задачи приведено в файле </a:t>
            </a:r>
            <a:r>
              <a:rPr lang="en-US" dirty="0" err="1" smtClean="0"/>
              <a:t>NDSP.mat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708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 txBox="1">
            <a:spLocks noGrp="1"/>
          </p:cNvSpPr>
          <p:nvPr>
            <p:ph type="title" idx="2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b="1" dirty="0"/>
              <a:t>Стационарная теория </a:t>
            </a:r>
            <a:r>
              <a:rPr lang="ru-RU" b="1" dirty="0" smtClean="0"/>
              <a:t>возмущений</a:t>
            </a:r>
            <a:endParaRPr dirty="0"/>
          </a:p>
        </p:txBody>
      </p:sp>
      <p:sp>
        <p:nvSpPr>
          <p:cNvPr id="272" name="Google Shape;272;p20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Прямоугольник 15"/>
          <p:cNvSpPr/>
          <p:nvPr/>
        </p:nvSpPr>
        <p:spPr>
          <a:xfrm>
            <a:off x="19050" y="5375275"/>
            <a:ext cx="425450" cy="1466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429678" y="2362535"/>
            <a:ext cx="5024386" cy="259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2100"/>
              </a:spcAft>
              <a:buClr>
                <a:schemeClr val="dk2"/>
              </a:buClr>
              <a:buSzPts val="1800"/>
            </a:pP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Стационарная теория возмущений подразумевает решение 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стационарного уравнения </a:t>
            </a:r>
            <a:r>
              <a:rPr lang="ru-RU" sz="1800" b="1" dirty="0" err="1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Шрёдингера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, то есть операторы явно не зависят от времени.</a:t>
            </a:r>
          </a:p>
          <a:p>
            <a:pPr algn="ctr">
              <a:lnSpc>
                <a:spcPct val="115000"/>
              </a:lnSpc>
              <a:spcAft>
                <a:spcPts val="2100"/>
              </a:spcAft>
              <a:buClr>
                <a:schemeClr val="dk2"/>
              </a:buClr>
              <a:buSzPts val="1800"/>
            </a:pP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Стационарная теория возмущений, опять же, подразделяется на два принципиально  различающихся случая.</a:t>
            </a:r>
            <a:endParaRPr lang="en-US" sz="1800" b="1" dirty="0" smtClean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444841" y="2659673"/>
            <a:ext cx="4084773" cy="369332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Стационарная теория возмущений</a:t>
            </a:r>
            <a:endParaRPr lang="ru-RU" sz="1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444841" y="3658274"/>
            <a:ext cx="1717137" cy="307777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Есть вырождение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3865376" y="3658274"/>
            <a:ext cx="1664238" cy="307777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Нет вырождения</a:t>
            </a:r>
            <a:endParaRPr lang="ru-RU" dirty="0"/>
          </a:p>
        </p:txBody>
      </p:sp>
      <p:cxnSp>
        <p:nvCxnSpPr>
          <p:cNvPr id="9" name="Соединительная линия уступом 8"/>
          <p:cNvCxnSpPr>
            <a:stCxn id="6" idx="2"/>
            <a:endCxn id="7" idx="0"/>
          </p:cNvCxnSpPr>
          <p:nvPr/>
        </p:nvCxnSpPr>
        <p:spPr>
          <a:xfrm rot="5400000">
            <a:off x="2580685" y="2751730"/>
            <a:ext cx="629269" cy="11838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>
            <a:stCxn id="6" idx="2"/>
            <a:endCxn id="23" idx="0"/>
          </p:cNvCxnSpPr>
          <p:nvPr/>
        </p:nvCxnSpPr>
        <p:spPr>
          <a:xfrm rot="16200000" flipH="1">
            <a:off x="3777727" y="2738505"/>
            <a:ext cx="629269" cy="12102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/>
          <p:cNvSpPr/>
          <p:nvPr/>
        </p:nvSpPr>
        <p:spPr>
          <a:xfrm>
            <a:off x="10733903" y="477795"/>
            <a:ext cx="1169773" cy="7331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56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0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Прямоугольник 15"/>
          <p:cNvSpPr/>
          <p:nvPr/>
        </p:nvSpPr>
        <p:spPr>
          <a:xfrm>
            <a:off x="19050" y="5375275"/>
            <a:ext cx="425450" cy="1466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905423" y="433137"/>
            <a:ext cx="981777" cy="760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2" name="Google Shape;262;p20"/>
          <p:cNvSpPr txBox="1">
            <a:spLocks noGrp="1"/>
          </p:cNvSpPr>
          <p:nvPr>
            <p:ph type="title" idx="2"/>
          </p:nvPr>
        </p:nvSpPr>
        <p:spPr>
          <a:xfrm>
            <a:off x="444500" y="43313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sz="3200" b="1" dirty="0" smtClean="0"/>
              <a:t>Вырожденная стационарная </a:t>
            </a:r>
            <a:r>
              <a:rPr lang="ru-RU" sz="3200" b="1" dirty="0"/>
              <a:t>теория </a:t>
            </a:r>
            <a:r>
              <a:rPr lang="ru-RU" sz="3200" b="1" dirty="0" smtClean="0"/>
              <a:t>возмущений</a:t>
            </a:r>
            <a:endParaRPr sz="32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741046" y="2134235"/>
            <a:ext cx="5050153" cy="4258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2100"/>
              </a:spcAft>
              <a:buClr>
                <a:schemeClr val="dk2"/>
              </a:buClr>
              <a:buSzPts val="1800"/>
            </a:pP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	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Для невозмущенной системы каждому 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значению 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энергии 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может 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соответствовать не одна волновая функция.</a:t>
            </a:r>
          </a:p>
          <a:p>
            <a:pPr algn="just">
              <a:spcAft>
                <a:spcPts val="2100"/>
              </a:spcAft>
              <a:buClr>
                <a:schemeClr val="dk2"/>
              </a:buClr>
              <a:buSzPts val="1800"/>
            </a:pP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	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Известны 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собственные значения 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E</a:t>
            </a:r>
            <a:r>
              <a:rPr lang="en-US" sz="1800" b="1" baseline="-25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en-US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 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и 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собственные функции 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ru-RU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en-US" sz="1800" b="1" baseline="-25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a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гамильтониана 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невозмущенной 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системы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en-US" sz="1800" b="1" u="sng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H</a:t>
            </a:r>
            <a:r>
              <a:rPr lang="en-US" sz="1800" b="1" baseline="-25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0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, то есть</a:t>
            </a:r>
          </a:p>
          <a:p>
            <a:pPr algn="ctr">
              <a:spcAft>
                <a:spcPts val="2100"/>
              </a:spcAft>
              <a:buClr>
                <a:schemeClr val="dk2"/>
              </a:buClr>
              <a:buSzPts val="1800"/>
            </a:pPr>
            <a:r>
              <a:rPr lang="en-US" sz="1800" b="1" u="sng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H</a:t>
            </a:r>
            <a:r>
              <a:rPr lang="en-US" sz="1800" b="1" baseline="-25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0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ru-RU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en-US" sz="1800" b="1" baseline="-25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a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 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= 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E</a:t>
            </a:r>
            <a:r>
              <a:rPr lang="en-US" sz="1800" b="1" baseline="-25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en-US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</a:t>
            </a:r>
            <a:r>
              <a:rPr lang="en-US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)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n</a:t>
            </a:r>
            <a:r>
              <a:rPr lang="ru-RU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en-US" sz="1800" b="1" baseline="-25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a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 </a:t>
            </a:r>
          </a:p>
          <a:p>
            <a:pPr>
              <a:spcAft>
                <a:spcPts val="2100"/>
              </a:spcAft>
              <a:buClr>
                <a:schemeClr val="dk2"/>
              </a:buClr>
              <a:buSzPts val="1800"/>
            </a:pP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a=1,2…k –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вырожденные уровни</a:t>
            </a:r>
          </a:p>
          <a:p>
            <a:pPr marL="285750" indent="-285750">
              <a:lnSpc>
                <a:spcPct val="115000"/>
              </a:lnSpc>
              <a:spcAft>
                <a:spcPts val="210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343650" y="2134235"/>
            <a:ext cx="5248275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chemeClr val="dk2"/>
              </a:buClr>
              <a:buSzPts val="1800"/>
            </a:pPr>
            <a:r>
              <a:rPr lang="ru-RU" sz="1800" b="1" dirty="0" smtClean="0">
                <a:solidFill>
                  <a:schemeClr val="dk2"/>
                </a:solidFill>
              </a:rPr>
              <a:t>По-прежнему для энергий:</a:t>
            </a:r>
          </a:p>
          <a:p>
            <a:pPr algn="ctr">
              <a:lnSpc>
                <a:spcPct val="150000"/>
              </a:lnSpc>
              <a:buClr>
                <a:schemeClr val="dk2"/>
              </a:buClr>
              <a:buSzPts val="1800"/>
            </a:pP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E</a:t>
            </a:r>
            <a:r>
              <a:rPr lang="en-US" sz="1800" b="1" baseline="-25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= 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E</a:t>
            </a:r>
            <a:r>
              <a:rPr lang="en-US" sz="1800" b="1" baseline="-25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ru-RU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en-US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+</a:t>
            </a:r>
            <a:r>
              <a:rPr lang="el-GR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Σλ</a:t>
            </a:r>
            <a:r>
              <a:rPr lang="en-US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p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e</a:t>
            </a:r>
            <a:r>
              <a:rPr lang="en-US" sz="1800" b="1" baseline="-25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p</a:t>
            </a:r>
          </a:p>
          <a:p>
            <a:pPr algn="ctr">
              <a:lnSpc>
                <a:spcPct val="150000"/>
              </a:lnSpc>
              <a:buClr>
                <a:schemeClr val="dk2"/>
              </a:buClr>
              <a:buSzPts val="1800"/>
            </a:pP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= |n</a:t>
            </a:r>
            <a:r>
              <a:rPr lang="en-US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+</a:t>
            </a:r>
            <a:r>
              <a:rPr lang="el-GR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Σλ</a:t>
            </a:r>
            <a:r>
              <a:rPr lang="en-US" sz="1800" b="1" baseline="30000" dirty="0" err="1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p</a:t>
            </a:r>
            <a:r>
              <a:rPr lang="en-US" sz="1800" b="1" dirty="0" err="1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en-US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(p)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endParaRPr lang="ru-RU" sz="1800" b="1" baseline="-25000" dirty="0" smtClean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</a:endParaRPr>
          </a:p>
          <a:p>
            <a:pPr algn="just">
              <a:lnSpc>
                <a:spcPct val="150000"/>
              </a:lnSpc>
              <a:buClr>
                <a:schemeClr val="dk2"/>
              </a:buClr>
              <a:buSzPts val="1800"/>
            </a:pPr>
            <a:r>
              <a:rPr lang="ru-RU" sz="1800" b="1" dirty="0">
                <a:solidFill>
                  <a:schemeClr val="dk2"/>
                </a:solidFill>
              </a:rPr>
              <a:t>Но:</a:t>
            </a:r>
            <a:endParaRPr lang="en-US" sz="1800" b="1" dirty="0">
              <a:solidFill>
                <a:schemeClr val="dk2"/>
              </a:solidFill>
            </a:endParaRPr>
          </a:p>
          <a:p>
            <a:pPr algn="ctr">
              <a:lnSpc>
                <a:spcPct val="150000"/>
              </a:lnSpc>
              <a:buClr>
                <a:schemeClr val="dk2"/>
              </a:buClr>
              <a:buSzPts val="1800"/>
            </a:pP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en-US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⟩=</a:t>
            </a:r>
            <a:r>
              <a:rPr lang="el-GR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Σ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C</a:t>
            </a:r>
            <a:r>
              <a:rPr lang="en-US" sz="1800" b="1" baseline="-25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a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 n</a:t>
            </a:r>
            <a:r>
              <a:rPr lang="ru-RU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en-US" sz="1800" b="1" baseline="-25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a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endParaRPr lang="en-US" sz="1800" b="1" dirty="0" smtClean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</a:endParaRPr>
          </a:p>
          <a:p>
            <a:pPr>
              <a:lnSpc>
                <a:spcPct val="150000"/>
              </a:lnSpc>
              <a:buClr>
                <a:schemeClr val="dk2"/>
              </a:buClr>
              <a:buSzPts val="1800"/>
            </a:pP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Зафиксируем:</a:t>
            </a:r>
          </a:p>
          <a:p>
            <a:pPr algn="ctr">
              <a:lnSpc>
                <a:spcPct val="150000"/>
              </a:lnSpc>
              <a:buClr>
                <a:schemeClr val="dk2"/>
              </a:buClr>
              <a:buSzPts val="1800"/>
            </a:pP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⟨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n</a:t>
            </a:r>
            <a:r>
              <a:rPr lang="ru-RU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en-US" sz="1800" b="1" baseline="-25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a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ru-RU" sz="1800" dirty="0"/>
              <a:t>≡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C</a:t>
            </a:r>
            <a:r>
              <a:rPr lang="en-US" sz="1800" b="1" baseline="-25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a</a:t>
            </a:r>
          </a:p>
          <a:p>
            <a:pPr>
              <a:lnSpc>
                <a:spcPct val="150000"/>
              </a:lnSpc>
              <a:buClr>
                <a:schemeClr val="dk2"/>
              </a:buClr>
              <a:buSzPts val="1800"/>
            </a:pP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Спектр ортонормирован:</a:t>
            </a:r>
            <a:endParaRPr lang="en-US" sz="1800" b="1" dirty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</a:endParaRPr>
          </a:p>
          <a:p>
            <a:pPr algn="ctr">
              <a:lnSpc>
                <a:spcPct val="150000"/>
              </a:lnSpc>
              <a:buClr>
                <a:schemeClr val="dk2"/>
              </a:buClr>
              <a:buSzPts val="1800"/>
            </a:pP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⟨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n</a:t>
            </a:r>
            <a:r>
              <a:rPr lang="ru-RU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en-US" sz="1800" b="1" baseline="-25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a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ru-RU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(</a:t>
            </a:r>
            <a:r>
              <a:rPr lang="ru-RU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0)</a:t>
            </a:r>
            <a:r>
              <a:rPr lang="en-US" sz="1800" b="1" baseline="-25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b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⟩ = </a:t>
            </a:r>
            <a:r>
              <a:rPr lang="el-GR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δ</a:t>
            </a:r>
            <a:r>
              <a:rPr lang="en-US" sz="1800" b="1" baseline="-25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ab</a:t>
            </a:r>
            <a:endParaRPr lang="en-US" sz="1800" b="1" dirty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</a:endParaRPr>
          </a:p>
          <a:p>
            <a:pPr algn="just">
              <a:buClr>
                <a:schemeClr val="dk2"/>
              </a:buClr>
              <a:buSzPts val="1800"/>
            </a:pPr>
            <a:endParaRPr lang="en-US" sz="1800" b="1" dirty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5109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10829925" y="381000"/>
            <a:ext cx="1247775" cy="942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idx="3"/>
          </p:nvPr>
        </p:nvSpPr>
        <p:spPr>
          <a:xfrm>
            <a:off x="13412" y="1833667"/>
            <a:ext cx="6092114" cy="1776308"/>
          </a:xfrm>
        </p:spPr>
        <p:txBody>
          <a:bodyPr/>
          <a:lstStyle/>
          <a:p>
            <a:r>
              <a:rPr lang="ru-RU" dirty="0" smtClean="0"/>
              <a:t>Уравнение </a:t>
            </a:r>
            <a:r>
              <a:rPr lang="ru-RU" dirty="0" err="1" smtClean="0"/>
              <a:t>Шрёдингера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ru-RU" dirty="0" smtClean="0"/>
              <a:t>для </a:t>
            </a:r>
            <a:r>
              <a:rPr lang="en-US" dirty="0" smtClean="0"/>
              <a:t>p=1)</a:t>
            </a:r>
            <a:r>
              <a:rPr lang="ru-RU" dirty="0" smtClean="0"/>
              <a:t>:</a:t>
            </a:r>
            <a:endParaRPr lang="en-US" dirty="0" smtClean="0"/>
          </a:p>
          <a:p>
            <a:pPr marL="88900" indent="0">
              <a:buNone/>
            </a:pPr>
            <a:r>
              <a:rPr lang="ru-RU" sz="2000" b="1" dirty="0"/>
              <a:t> </a:t>
            </a:r>
            <a:r>
              <a:rPr lang="en-US" sz="2000" b="1" u="sng" dirty="0"/>
              <a:t>(H</a:t>
            </a:r>
            <a:r>
              <a:rPr lang="en-US" sz="2000" b="1" baseline="-25000" dirty="0"/>
              <a:t>0</a:t>
            </a:r>
            <a:r>
              <a:rPr lang="ru-RU" sz="2000" b="1" u="sng" dirty="0"/>
              <a:t>+</a:t>
            </a:r>
            <a:r>
              <a:rPr lang="el-GR" sz="2000" b="1" dirty="0"/>
              <a:t>λ</a:t>
            </a:r>
            <a:r>
              <a:rPr lang="en-US" sz="2000" b="1" u="sng" dirty="0"/>
              <a:t>V</a:t>
            </a:r>
            <a:r>
              <a:rPr lang="en-US" sz="2000" b="1" u="sng" dirty="0" smtClean="0"/>
              <a:t>)</a:t>
            </a:r>
            <a:r>
              <a:rPr lang="en-US" sz="2000" b="1" dirty="0" smtClean="0"/>
              <a:t>(</a:t>
            </a:r>
            <a:r>
              <a:rPr lang="el-GR" sz="2000" b="1" dirty="0"/>
              <a:t>Σ</a:t>
            </a:r>
            <a:r>
              <a:rPr lang="en-US" sz="2000" b="1" dirty="0" err="1" smtClean="0"/>
              <a:t>C</a:t>
            </a:r>
            <a:r>
              <a:rPr lang="en-US" sz="2000" b="1" baseline="-25000" dirty="0" err="1" smtClean="0"/>
              <a:t>a</a:t>
            </a:r>
            <a:r>
              <a:rPr lang="en-US" sz="2000" b="1" dirty="0" err="1" smtClean="0"/>
              <a:t>|n</a:t>
            </a:r>
            <a:r>
              <a:rPr lang="ru-RU" sz="2000" b="1" baseline="30000" dirty="0"/>
              <a:t>(0)</a:t>
            </a:r>
            <a:r>
              <a:rPr lang="en-US" sz="2000" b="1" baseline="-25000" dirty="0" smtClean="0"/>
              <a:t>a</a:t>
            </a:r>
            <a:r>
              <a:rPr lang="ru-RU" sz="2000" b="1" dirty="0" smtClean="0"/>
              <a:t>⟩</a:t>
            </a:r>
            <a:r>
              <a:rPr lang="en-US" sz="2000" b="1" dirty="0" smtClean="0"/>
              <a:t> + </a:t>
            </a:r>
            <a:r>
              <a:rPr lang="el-GR" sz="2000" b="1" dirty="0" smtClean="0"/>
              <a:t>λ</a:t>
            </a:r>
            <a:r>
              <a:rPr lang="en-US" sz="2000" b="1" dirty="0" smtClean="0"/>
              <a:t>|n</a:t>
            </a:r>
            <a:r>
              <a:rPr lang="en-US" sz="2000" b="1" baseline="30000" dirty="0" smtClean="0"/>
              <a:t>(1)</a:t>
            </a:r>
            <a:r>
              <a:rPr lang="ru-RU" sz="2000" b="1" dirty="0"/>
              <a:t>⟩</a:t>
            </a:r>
            <a:r>
              <a:rPr lang="en-US" sz="2000" b="1" dirty="0" smtClean="0"/>
              <a:t>) = </a:t>
            </a:r>
            <a:r>
              <a:rPr lang="ru-RU" sz="2000" b="1" dirty="0" smtClean="0"/>
              <a:t>(</a:t>
            </a:r>
            <a:r>
              <a:rPr lang="en-US" sz="2000" b="1" dirty="0"/>
              <a:t>E</a:t>
            </a:r>
            <a:r>
              <a:rPr lang="en-US" sz="2000" b="1" baseline="-25000" dirty="0"/>
              <a:t>n</a:t>
            </a:r>
            <a:r>
              <a:rPr lang="ru-RU" sz="2000" b="1" baseline="30000" dirty="0"/>
              <a:t>(0)</a:t>
            </a:r>
            <a:r>
              <a:rPr lang="en-US" sz="2000" b="1" baseline="30000" dirty="0"/>
              <a:t> </a:t>
            </a:r>
            <a:r>
              <a:rPr lang="ru-RU" sz="2000" b="1" dirty="0"/>
              <a:t>+</a:t>
            </a:r>
            <a:r>
              <a:rPr lang="el-GR" sz="2000" b="1" dirty="0"/>
              <a:t> </a:t>
            </a:r>
            <a:r>
              <a:rPr lang="el-GR" sz="2000" b="1" dirty="0" smtClean="0"/>
              <a:t>λ</a:t>
            </a:r>
            <a:r>
              <a:rPr lang="en-US" sz="2000" b="1" dirty="0" smtClean="0"/>
              <a:t>e</a:t>
            </a:r>
            <a:r>
              <a:rPr lang="en-US" sz="2000" b="1" baseline="-25000" dirty="0"/>
              <a:t>1</a:t>
            </a:r>
            <a:r>
              <a:rPr lang="ru-RU" sz="2000" b="1" dirty="0" smtClean="0"/>
              <a:t>)(</a:t>
            </a:r>
            <a:r>
              <a:rPr lang="el-GR" sz="2000" b="1" dirty="0"/>
              <a:t>Σ</a:t>
            </a:r>
            <a:r>
              <a:rPr lang="en-US" sz="2000" b="1" dirty="0" err="1" smtClean="0"/>
              <a:t>C</a:t>
            </a:r>
            <a:r>
              <a:rPr lang="en-US" sz="2000" b="1" baseline="-25000" dirty="0" err="1" smtClean="0"/>
              <a:t>a</a:t>
            </a:r>
            <a:r>
              <a:rPr lang="en-US" sz="2000" b="1" dirty="0" err="1" smtClean="0"/>
              <a:t>|n</a:t>
            </a:r>
            <a:r>
              <a:rPr lang="ru-RU" sz="2000" b="1" baseline="30000" dirty="0"/>
              <a:t>(0)</a:t>
            </a:r>
            <a:r>
              <a:rPr lang="en-US" sz="2000" b="1" baseline="-25000" dirty="0" smtClean="0"/>
              <a:t>a</a:t>
            </a:r>
            <a:r>
              <a:rPr lang="ru-RU" sz="2000" b="1" dirty="0" smtClean="0"/>
              <a:t>⟩</a:t>
            </a:r>
            <a:r>
              <a:rPr lang="en-US" sz="2000" b="1" dirty="0" smtClean="0"/>
              <a:t>+</a:t>
            </a:r>
            <a:r>
              <a:rPr lang="el-GR" sz="2000" b="1" dirty="0" smtClean="0"/>
              <a:t>λ</a:t>
            </a:r>
            <a:r>
              <a:rPr lang="en-US" sz="2000" b="1" dirty="0"/>
              <a:t>|n</a:t>
            </a:r>
            <a:r>
              <a:rPr lang="en-US" sz="2000" b="1" baseline="30000" dirty="0"/>
              <a:t>(1)</a:t>
            </a:r>
            <a:r>
              <a:rPr lang="ru-RU" sz="2000" b="1" dirty="0"/>
              <a:t>⟩</a:t>
            </a:r>
            <a:r>
              <a:rPr lang="en-US" sz="2000" b="1" dirty="0" smtClean="0"/>
              <a:t>)</a:t>
            </a:r>
          </a:p>
          <a:p>
            <a:pPr marL="88900" indent="0">
              <a:buNone/>
            </a:pPr>
            <a:endParaRPr lang="en-US" sz="2000" b="1" dirty="0"/>
          </a:p>
          <a:p>
            <a:pPr marL="88900" indent="0">
              <a:buNone/>
            </a:pPr>
            <a:r>
              <a:rPr lang="en-US" sz="2000" b="1" dirty="0" smtClean="0"/>
              <a:t>	</a:t>
            </a:r>
            <a:r>
              <a:rPr lang="en-US" sz="2000" b="1" u="sng" dirty="0" smtClean="0"/>
              <a:t>V</a:t>
            </a:r>
            <a:r>
              <a:rPr lang="el-GR" sz="2000" b="1" dirty="0" smtClean="0"/>
              <a:t> </a:t>
            </a:r>
            <a:r>
              <a:rPr lang="el-GR" sz="2000" b="1" dirty="0"/>
              <a:t>Σ</a:t>
            </a:r>
            <a:r>
              <a:rPr lang="en-US" sz="2000" b="1" dirty="0" err="1"/>
              <a:t>C</a:t>
            </a:r>
            <a:r>
              <a:rPr lang="en-US" sz="2000" b="1" baseline="-25000" dirty="0" err="1"/>
              <a:t>a</a:t>
            </a:r>
            <a:r>
              <a:rPr lang="en-US" sz="2000" b="1" dirty="0" err="1"/>
              <a:t>|n</a:t>
            </a:r>
            <a:r>
              <a:rPr lang="ru-RU" sz="2000" b="1" baseline="30000" dirty="0"/>
              <a:t>(0)</a:t>
            </a:r>
            <a:r>
              <a:rPr lang="en-US" sz="2000" b="1" baseline="-25000" dirty="0"/>
              <a:t>a</a:t>
            </a:r>
            <a:r>
              <a:rPr lang="ru-RU" sz="2000" b="1" dirty="0" smtClean="0"/>
              <a:t>⟩</a:t>
            </a:r>
            <a:r>
              <a:rPr lang="en-US" sz="2000" b="1" dirty="0" smtClean="0"/>
              <a:t> + </a:t>
            </a:r>
            <a:r>
              <a:rPr lang="en-US" sz="2000" b="1" u="sng" dirty="0" smtClean="0"/>
              <a:t>H</a:t>
            </a:r>
            <a:r>
              <a:rPr lang="en-US" sz="2000" b="1" baseline="-25000" dirty="0" smtClean="0"/>
              <a:t>0</a:t>
            </a:r>
            <a:r>
              <a:rPr lang="en-US" sz="2000" b="1" dirty="0" smtClean="0"/>
              <a:t> </a:t>
            </a:r>
            <a:r>
              <a:rPr lang="en-US" sz="2000" b="1" dirty="0"/>
              <a:t>|n</a:t>
            </a:r>
            <a:r>
              <a:rPr lang="en-US" sz="2000" b="1" baseline="30000" dirty="0"/>
              <a:t>(1)</a:t>
            </a:r>
            <a:r>
              <a:rPr lang="ru-RU" sz="2000" b="1" dirty="0" smtClean="0"/>
              <a:t>⟩</a:t>
            </a:r>
            <a:r>
              <a:rPr lang="en-US" sz="2000" b="1" dirty="0" smtClean="0"/>
              <a:t> = </a:t>
            </a:r>
            <a:r>
              <a:rPr lang="en-US" sz="2000" b="1" dirty="0"/>
              <a:t>E</a:t>
            </a:r>
            <a:r>
              <a:rPr lang="en-US" sz="2000" b="1" baseline="-25000" dirty="0"/>
              <a:t>n</a:t>
            </a:r>
            <a:r>
              <a:rPr lang="ru-RU" sz="2000" b="1" baseline="30000" dirty="0"/>
              <a:t>(0)</a:t>
            </a:r>
            <a:r>
              <a:rPr lang="en-US" sz="2000" b="1" baseline="30000" dirty="0"/>
              <a:t> </a:t>
            </a:r>
            <a:r>
              <a:rPr lang="en-US" sz="2000" b="1" dirty="0" smtClean="0"/>
              <a:t>|n</a:t>
            </a:r>
            <a:r>
              <a:rPr lang="en-US" sz="2000" b="1" baseline="30000" dirty="0" smtClean="0"/>
              <a:t>(1</a:t>
            </a:r>
            <a:r>
              <a:rPr lang="en-US" sz="2000" b="1" baseline="30000" dirty="0"/>
              <a:t>)</a:t>
            </a:r>
            <a:r>
              <a:rPr lang="ru-RU" sz="2000" b="1" dirty="0" smtClean="0"/>
              <a:t>⟩</a:t>
            </a:r>
            <a:r>
              <a:rPr lang="en-US" sz="2000" b="1" dirty="0" smtClean="0"/>
              <a:t> + e</a:t>
            </a:r>
            <a:r>
              <a:rPr lang="en-US" sz="2000" b="1" baseline="-25000" dirty="0" smtClean="0"/>
              <a:t>1 </a:t>
            </a:r>
            <a:r>
              <a:rPr lang="el-GR" sz="2000" b="1" dirty="0" smtClean="0"/>
              <a:t>Σ</a:t>
            </a:r>
            <a:r>
              <a:rPr lang="en-US" sz="2000" b="1" dirty="0" err="1"/>
              <a:t>C</a:t>
            </a:r>
            <a:r>
              <a:rPr lang="en-US" sz="2000" b="1" baseline="-25000" dirty="0" err="1"/>
              <a:t>a</a:t>
            </a:r>
            <a:r>
              <a:rPr lang="en-US" sz="2000" b="1" dirty="0" err="1"/>
              <a:t>|n</a:t>
            </a:r>
            <a:r>
              <a:rPr lang="ru-RU" sz="2000" b="1" baseline="30000" dirty="0"/>
              <a:t>(0)</a:t>
            </a:r>
            <a:r>
              <a:rPr lang="en-US" sz="2000" b="1" baseline="-25000" dirty="0"/>
              <a:t>a</a:t>
            </a:r>
            <a:r>
              <a:rPr lang="ru-RU" sz="2000" b="1" dirty="0"/>
              <a:t>⟩</a:t>
            </a:r>
            <a:endParaRPr lang="en-US" sz="2000" dirty="0" smtClean="0"/>
          </a:p>
          <a:p>
            <a:endParaRPr lang="en-US" dirty="0" smtClean="0"/>
          </a:p>
          <a:p>
            <a:pPr marL="88900" indent="0">
              <a:buNone/>
            </a:pPr>
            <a:endParaRPr lang="ru-RU" dirty="0" smtClean="0"/>
          </a:p>
          <a:p>
            <a:pPr marL="88900" indent="0">
              <a:buNone/>
            </a:pPr>
            <a:endParaRPr lang="ru-RU" dirty="0"/>
          </a:p>
        </p:txBody>
      </p:sp>
      <p:sp>
        <p:nvSpPr>
          <p:cNvPr id="16" name="Текст 15"/>
          <p:cNvSpPr>
            <a:spLocks noGrp="1"/>
          </p:cNvSpPr>
          <p:nvPr>
            <p:ph type="body" idx="4"/>
          </p:nvPr>
        </p:nvSpPr>
        <p:spPr>
          <a:xfrm>
            <a:off x="6118938" y="1743212"/>
            <a:ext cx="6073062" cy="5114788"/>
          </a:xfrm>
        </p:spPr>
        <p:txBody>
          <a:bodyPr/>
          <a:lstStyle/>
          <a:p>
            <a:pPr marL="88900" indent="0" algn="ctr">
              <a:buNone/>
            </a:pPr>
            <a:r>
              <a:rPr lang="en-US" u="sng" dirty="0" smtClean="0">
                <a:latin typeface="Darker Grotesque" panose="020B0604020202020204" charset="0"/>
                <a:cs typeface="Darker Grotesque" panose="020B0604020202020204" charset="0"/>
              </a:rPr>
              <a:t>V</a:t>
            </a:r>
            <a:r>
              <a:rPr lang="ru-RU" b="1" dirty="0" smtClean="0">
                <a:latin typeface="Darker Grotesque" panose="020B0604020202020204" charset="0"/>
                <a:cs typeface="Darker Grotesque" panose="020B0604020202020204" charset="0"/>
              </a:rPr>
              <a:t>С</a:t>
            </a:r>
            <a:r>
              <a:rPr lang="ru-RU" dirty="0" smtClean="0">
                <a:latin typeface="Darker Grotesque" panose="020B0604020202020204" charset="0"/>
                <a:cs typeface="Darker Grotesque" panose="020B0604020202020204" charset="0"/>
              </a:rPr>
              <a:t>=</a:t>
            </a:r>
            <a:r>
              <a:rPr lang="en-US" dirty="0" smtClean="0">
                <a:latin typeface="Darker Grotesque" panose="020B0604020202020204" charset="0"/>
                <a:cs typeface="Darker Grotesque" panose="020B0604020202020204" charset="0"/>
              </a:rPr>
              <a:t>e</a:t>
            </a:r>
            <a:r>
              <a:rPr lang="ru-RU" baseline="-25000" dirty="0" smtClean="0">
                <a:latin typeface="Darker Grotesque" panose="020B0604020202020204" charset="0"/>
                <a:cs typeface="Darker Grotesque" panose="020B0604020202020204" charset="0"/>
              </a:rPr>
              <a:t>1</a:t>
            </a:r>
            <a:r>
              <a:rPr lang="en-US" b="1" dirty="0" smtClean="0">
                <a:latin typeface="Darker Grotesque" panose="020B0604020202020204" charset="0"/>
                <a:cs typeface="Darker Grotesque" panose="020B0604020202020204" charset="0"/>
              </a:rPr>
              <a:t>C</a:t>
            </a:r>
            <a:endParaRPr lang="ru-RU" b="1" dirty="0" smtClean="0">
              <a:latin typeface="Darker Grotesque" panose="020B0604020202020204" charset="0"/>
              <a:cs typeface="Darker Grotesque" panose="020B0604020202020204" charset="0"/>
            </a:endParaRPr>
          </a:p>
          <a:p>
            <a:pPr marL="88900" indent="0" algn="ctr">
              <a:buNone/>
            </a:pPr>
            <a:r>
              <a:rPr lang="en-US" sz="2400" b="1" dirty="0" smtClean="0"/>
              <a:t>|m</a:t>
            </a:r>
            <a:r>
              <a:rPr lang="en-US" sz="2400" b="1" baseline="-25000" dirty="0"/>
              <a:t>g</a:t>
            </a:r>
            <a:r>
              <a:rPr lang="ru-RU" sz="2400" b="1" dirty="0" smtClean="0"/>
              <a:t>⟩</a:t>
            </a:r>
            <a:r>
              <a:rPr lang="en-US" sz="2400" b="1" dirty="0" smtClean="0"/>
              <a:t>=</a:t>
            </a:r>
            <a:r>
              <a:rPr lang="en-US" sz="2400" b="1" dirty="0"/>
              <a:t>|n</a:t>
            </a:r>
            <a:r>
              <a:rPr lang="en-US" sz="2400" b="1" baseline="30000" dirty="0"/>
              <a:t>(0)</a:t>
            </a:r>
            <a:r>
              <a:rPr lang="ru-RU" sz="2400" b="1" dirty="0"/>
              <a:t>⟩</a:t>
            </a:r>
            <a:r>
              <a:rPr lang="en-US" sz="2400" b="1" dirty="0"/>
              <a:t> </a:t>
            </a:r>
            <a:r>
              <a:rPr lang="ru-RU" sz="2400" b="1" dirty="0"/>
              <a:t>+</a:t>
            </a:r>
            <a:r>
              <a:rPr lang="el-GR" sz="2400" b="1" dirty="0"/>
              <a:t> </a:t>
            </a:r>
            <a:r>
              <a:rPr lang="el-GR" sz="2400" b="1" dirty="0" smtClean="0"/>
              <a:t>λ</a:t>
            </a:r>
            <a:r>
              <a:rPr lang="en-US" sz="2400" b="1" dirty="0" smtClean="0"/>
              <a:t>|n</a:t>
            </a:r>
            <a:r>
              <a:rPr lang="en-US" sz="2400" b="1" baseline="30000" dirty="0" smtClean="0"/>
              <a:t>(1)</a:t>
            </a:r>
            <a:r>
              <a:rPr lang="ru-RU" sz="2400" b="1" dirty="0" smtClean="0"/>
              <a:t>⟩</a:t>
            </a:r>
            <a:r>
              <a:rPr lang="en-US" sz="2400" b="1" dirty="0" smtClean="0"/>
              <a:t>=</a:t>
            </a:r>
            <a:r>
              <a:rPr lang="el-GR" sz="2400" b="1" dirty="0" smtClean="0"/>
              <a:t>Σ</a:t>
            </a:r>
            <a:r>
              <a:rPr lang="en-US" sz="2400" b="1" dirty="0" err="1"/>
              <a:t>C</a:t>
            </a:r>
            <a:r>
              <a:rPr lang="en-US" sz="2400" b="1" baseline="-25000" dirty="0" err="1"/>
              <a:t>a</a:t>
            </a:r>
            <a:r>
              <a:rPr lang="en-US" sz="2400" b="1" dirty="0" err="1" smtClean="0"/>
              <a:t>|n</a:t>
            </a:r>
            <a:r>
              <a:rPr lang="ru-RU" sz="2400" b="1" baseline="30000" dirty="0"/>
              <a:t>(0)</a:t>
            </a:r>
            <a:r>
              <a:rPr lang="en-US" sz="2400" b="1" baseline="-25000" dirty="0"/>
              <a:t>a</a:t>
            </a:r>
            <a:r>
              <a:rPr lang="ru-RU" sz="2400" b="1" dirty="0"/>
              <a:t>⟩</a:t>
            </a:r>
            <a:endParaRPr lang="ru-RU" b="1" dirty="0" smtClean="0">
              <a:latin typeface="Darker Grotesque" panose="020B0604020202020204" charset="0"/>
              <a:cs typeface="Darker Grotesque" panose="020B0604020202020204" charset="0"/>
            </a:endParaRPr>
          </a:p>
          <a:p>
            <a:pPr marL="88900" indent="0" algn="ctr">
              <a:buNone/>
            </a:pPr>
            <a:endParaRPr lang="ru-RU" b="1" u="sng" dirty="0">
              <a:latin typeface="Darker Grotesque" panose="020B0604020202020204" charset="0"/>
              <a:cs typeface="Darker Grotesque" panose="020B0604020202020204" charset="0"/>
            </a:endParaRPr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80975" y="288567"/>
            <a:ext cx="11595325" cy="763500"/>
          </a:xfrm>
        </p:spPr>
        <p:txBody>
          <a:bodyPr/>
          <a:lstStyle/>
          <a:p>
            <a:r>
              <a:rPr lang="ru-RU" sz="3600" b="1" dirty="0"/>
              <a:t>Вырожденная стационарная теория возмущений</a:t>
            </a:r>
            <a:endParaRPr lang="ru-RU" sz="36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13411" y="5325544"/>
            <a:ext cx="415600" cy="1532456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0" y="3005820"/>
            <a:ext cx="6191250" cy="371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100"/>
              </a:spcAft>
              <a:buClr>
                <a:schemeClr val="dk2"/>
              </a:buClr>
              <a:buSzPts val="1800"/>
            </a:pPr>
            <a:r>
              <a:rPr lang="ru-RU" sz="1800" b="1" dirty="0" smtClean="0">
                <a:solidFill>
                  <a:srgbClr val="434343"/>
                </a:solidFill>
                <a:latin typeface="Darker Grotesque SemiBold"/>
                <a:ea typeface="Darker Grotesque SemiBold"/>
                <a:cs typeface="Darker Grotesque SemiBold"/>
              </a:rPr>
              <a:t>⟨</a:t>
            </a:r>
            <a:r>
              <a:rPr lang="en-US" sz="1800" b="1" dirty="0">
                <a:solidFill>
                  <a:srgbClr val="434343"/>
                </a:solidFill>
                <a:latin typeface="Darker Grotesque SemiBold"/>
                <a:sym typeface="Darker Grotesque SemiBold"/>
              </a:rPr>
              <a:t> n</a:t>
            </a:r>
            <a:r>
              <a:rPr lang="ru-RU" sz="1800" b="1" baseline="30000" dirty="0" smtClean="0">
                <a:solidFill>
                  <a:srgbClr val="434343"/>
                </a:solidFill>
                <a:sym typeface="Darker Grotesque SemiBold"/>
              </a:rPr>
              <a:t>(0)</a:t>
            </a:r>
            <a:r>
              <a:rPr lang="en-US" sz="1800" b="1" baseline="-25000" dirty="0">
                <a:solidFill>
                  <a:srgbClr val="434343"/>
                </a:solidFill>
                <a:latin typeface="Darker Grotesque SemiBold"/>
                <a:sym typeface="Darker Grotesque SemiBold"/>
              </a:rPr>
              <a:t>b</a:t>
            </a:r>
            <a:r>
              <a:rPr lang="en-US" sz="1800" b="1" dirty="0" smtClean="0">
                <a:solidFill>
                  <a:srgbClr val="434343"/>
                </a:solidFill>
                <a:latin typeface="Darker Grotesque SemiBold"/>
                <a:ea typeface="Darker Grotesque SemiBold"/>
                <a:cs typeface="Darker Grotesque SemiBold"/>
              </a:rPr>
              <a:t>| *|</a:t>
            </a:r>
            <a:r>
              <a:rPr lang="ru-RU" sz="1800" b="1" dirty="0" smtClean="0">
                <a:solidFill>
                  <a:srgbClr val="434343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endParaRPr lang="en-US" sz="1800" b="1" dirty="0" smtClean="0">
              <a:solidFill>
                <a:srgbClr val="434343"/>
              </a:solidFill>
              <a:latin typeface="Darker Grotesque SemiBold"/>
              <a:ea typeface="Darker Grotesque SemiBold"/>
              <a:cs typeface="Darker Grotesque SemiBold"/>
            </a:endParaRPr>
          </a:p>
          <a:p>
            <a:pPr marL="88900" lvl="0" algn="ctr">
              <a:lnSpc>
                <a:spcPct val="115000"/>
              </a:lnSpc>
              <a:buClr>
                <a:srgbClr val="434343"/>
              </a:buClr>
              <a:buSzPts val="2200"/>
            </a:pPr>
            <a:r>
              <a:rPr lang="el-GR" sz="1800" b="1" dirty="0" smtClean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  <a:sym typeface="Darker Grotesque SemiBold"/>
              </a:rPr>
              <a:t>Σ</a:t>
            </a:r>
            <a:r>
              <a:rPr lang="en-US" sz="1800" b="1" dirty="0" smtClean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C</a:t>
            </a:r>
            <a:r>
              <a:rPr lang="en-US" sz="1800" b="1" baseline="-25000" dirty="0" smtClean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a</a:t>
            </a:r>
            <a:r>
              <a:rPr lang="en-US" sz="1800" b="1" dirty="0">
                <a:solidFill>
                  <a:srgbClr val="434343"/>
                </a:solidFill>
                <a:latin typeface="Darker Grotesque SemiBold" panose="020B0604020202020204" charset="0"/>
                <a:ea typeface="Darker Grotesque SemiBold"/>
                <a:cs typeface="Darker Grotesque SemiBold"/>
              </a:rPr>
              <a:t> </a:t>
            </a:r>
            <a:r>
              <a:rPr lang="en-US" sz="1800" b="1" dirty="0" err="1">
                <a:solidFill>
                  <a:srgbClr val="434343"/>
                </a:solidFill>
                <a:latin typeface="Darker Grotesque SemiBold" panose="020B0604020202020204" charset="0"/>
                <a:ea typeface="Darker Grotesque SemiBold"/>
                <a:cs typeface="Darker Grotesque SemiBold"/>
              </a:rPr>
              <a:t>V</a:t>
            </a:r>
            <a:r>
              <a:rPr lang="en-US" sz="1800" b="1" baseline="-25000" dirty="0" err="1">
                <a:solidFill>
                  <a:srgbClr val="434343"/>
                </a:solidFill>
                <a:latin typeface="Darker Grotesque SemiBold" panose="020B0604020202020204" charset="0"/>
                <a:ea typeface="Darker Grotesque SemiBold"/>
                <a:cs typeface="Darker Grotesque SemiBold"/>
              </a:rPr>
              <a:t>ba</a:t>
            </a:r>
            <a:r>
              <a:rPr lang="en-US" sz="1800" b="1" baseline="-25000" dirty="0">
                <a:solidFill>
                  <a:srgbClr val="434343"/>
                </a:solidFill>
                <a:latin typeface="Darker Grotesque SemiBold" panose="020B0604020202020204" charset="0"/>
                <a:ea typeface="Darker Grotesque SemiBold"/>
                <a:cs typeface="Darker Grotesque SemiBold"/>
              </a:rPr>
              <a:t> </a:t>
            </a:r>
            <a:r>
              <a:rPr lang="en-US" sz="1800" b="1" dirty="0" smtClean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+ </a:t>
            </a:r>
            <a:r>
              <a:rPr lang="ru-RU" sz="1800" b="1" dirty="0" smtClean="0">
                <a:solidFill>
                  <a:srgbClr val="434343"/>
                </a:solidFill>
                <a:latin typeface="Darker Grotesque SemiBold"/>
                <a:ea typeface="Darker Grotesque SemiBold"/>
                <a:cs typeface="Darker Grotesque SemiBold"/>
              </a:rPr>
              <a:t>⟨</a:t>
            </a:r>
            <a:r>
              <a:rPr lang="en-US" sz="1800" b="1" dirty="0" smtClean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n</a:t>
            </a:r>
            <a:r>
              <a:rPr lang="ru-RU" sz="1800" b="1" baseline="30000" dirty="0">
                <a:solidFill>
                  <a:srgbClr val="434343"/>
                </a:solidFill>
                <a:sym typeface="Darker Grotesque SemiBold"/>
              </a:rPr>
              <a:t>(0)</a:t>
            </a:r>
            <a:r>
              <a:rPr lang="en-US" sz="1800" b="1" baseline="-25000" dirty="0" smtClean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b</a:t>
            </a:r>
            <a:r>
              <a:rPr lang="en-US" sz="1800" b="1" dirty="0" smtClean="0">
                <a:solidFill>
                  <a:srgbClr val="434343"/>
                </a:solidFill>
                <a:latin typeface="Darker Grotesque SemiBold" panose="020B0604020202020204" charset="0"/>
                <a:ea typeface="Darker Grotesque SemiBold"/>
                <a:cs typeface="Darker Grotesque SemiBold"/>
              </a:rPr>
              <a:t>|</a:t>
            </a:r>
            <a:r>
              <a:rPr lang="en-US" sz="1800" b="1" u="sng" dirty="0" smtClean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H</a:t>
            </a:r>
            <a:r>
              <a:rPr lang="en-US" sz="1800" b="1" baseline="-25000" dirty="0" smtClean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0</a:t>
            </a:r>
            <a:r>
              <a:rPr lang="en-US" sz="1800" b="1" dirty="0" smtClean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|n</a:t>
            </a:r>
            <a:r>
              <a:rPr lang="en-US" sz="1800" b="1" baseline="30000" dirty="0" smtClean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(1)</a:t>
            </a:r>
            <a:r>
              <a:rPr lang="ru-RU" sz="1800" b="1" dirty="0" smtClean="0">
                <a:solidFill>
                  <a:srgbClr val="434343"/>
                </a:solidFill>
                <a:sym typeface="Darker Grotesque SemiBold"/>
              </a:rPr>
              <a:t>⟩</a:t>
            </a:r>
            <a:r>
              <a:rPr lang="en-US" sz="1800" b="1" dirty="0" smtClean="0">
                <a:solidFill>
                  <a:srgbClr val="434343"/>
                </a:solidFill>
                <a:sym typeface="Darker Grotesque SemiBold"/>
              </a:rPr>
              <a:t> </a:t>
            </a:r>
            <a:r>
              <a:rPr lang="en-US" sz="1800" b="1" dirty="0" smtClean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= E</a:t>
            </a:r>
            <a:r>
              <a:rPr lang="en-US" sz="1800" b="1" baseline="-25000" dirty="0" smtClean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n</a:t>
            </a:r>
            <a:r>
              <a:rPr lang="ru-RU" sz="1800" b="1" baseline="30000" dirty="0">
                <a:solidFill>
                  <a:srgbClr val="434343"/>
                </a:solidFill>
                <a:sym typeface="Darker Grotesque SemiBold"/>
              </a:rPr>
              <a:t>(0)</a:t>
            </a:r>
            <a:r>
              <a:rPr lang="ru-RU" sz="1800" b="1" dirty="0" smtClean="0">
                <a:solidFill>
                  <a:srgbClr val="434343"/>
                </a:solidFill>
                <a:latin typeface="Darker Grotesque SemiBold"/>
                <a:ea typeface="Darker Grotesque SemiBold"/>
                <a:cs typeface="Darker Grotesque SemiBold"/>
              </a:rPr>
              <a:t>⟨</a:t>
            </a:r>
            <a:r>
              <a:rPr lang="en-US" sz="1800" b="1" dirty="0" smtClean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n</a:t>
            </a:r>
            <a:r>
              <a:rPr lang="ru-RU" sz="1800" b="1" baseline="30000" dirty="0">
                <a:solidFill>
                  <a:srgbClr val="434343"/>
                </a:solidFill>
                <a:sym typeface="Darker Grotesque SemiBold"/>
              </a:rPr>
              <a:t>(0)</a:t>
            </a:r>
            <a:r>
              <a:rPr lang="en-US" sz="1800" b="1" baseline="-25000" dirty="0" err="1" smtClean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b</a:t>
            </a:r>
            <a:r>
              <a:rPr lang="en-US" sz="1800" b="1" dirty="0" err="1" smtClean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|n</a:t>
            </a:r>
            <a:r>
              <a:rPr lang="en-US" sz="1800" b="1" baseline="30000" dirty="0" smtClean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(1)</a:t>
            </a:r>
            <a:r>
              <a:rPr lang="ru-RU" sz="1800" b="1" dirty="0" smtClean="0">
                <a:solidFill>
                  <a:srgbClr val="434343"/>
                </a:solidFill>
                <a:sym typeface="Darker Grotesque SemiBold"/>
              </a:rPr>
              <a:t>⟩</a:t>
            </a:r>
            <a:r>
              <a:rPr lang="en-US" sz="1800" b="1" dirty="0" smtClean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 + e</a:t>
            </a:r>
            <a:r>
              <a:rPr lang="en-US" sz="1800" b="1" baseline="-25000" dirty="0" smtClean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1</a:t>
            </a:r>
            <a:r>
              <a:rPr lang="el-GR" sz="1800" b="1" dirty="0" smtClean="0">
                <a:solidFill>
                  <a:srgbClr val="434343"/>
                </a:solidFill>
                <a:sym typeface="Darker Grotesque SemiBold"/>
              </a:rPr>
              <a:t>Σ</a:t>
            </a:r>
            <a:r>
              <a:rPr lang="en-US" sz="1800" b="1" dirty="0" smtClean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C</a:t>
            </a:r>
            <a:r>
              <a:rPr lang="en-US" sz="1800" b="1" baseline="-25000" dirty="0" smtClean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a</a:t>
            </a:r>
            <a:r>
              <a:rPr lang="ru-RU" sz="1800" b="1" dirty="0" smtClean="0">
                <a:solidFill>
                  <a:srgbClr val="434343"/>
                </a:solidFill>
                <a:latin typeface="Darker Grotesque SemiBold"/>
                <a:ea typeface="Darker Grotesque SemiBold"/>
                <a:cs typeface="Darker Grotesque SemiBold"/>
              </a:rPr>
              <a:t>⟨</a:t>
            </a:r>
            <a:r>
              <a:rPr lang="en-US" sz="1800" b="1" dirty="0" smtClean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n</a:t>
            </a:r>
            <a:r>
              <a:rPr lang="ru-RU" sz="1800" b="1" baseline="30000" dirty="0">
                <a:solidFill>
                  <a:srgbClr val="434343"/>
                </a:solidFill>
                <a:sym typeface="Darker Grotesque SemiBold"/>
              </a:rPr>
              <a:t>(0)</a:t>
            </a:r>
            <a:r>
              <a:rPr lang="en-US" sz="1800" b="1" baseline="-25000" dirty="0" err="1" smtClean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b</a:t>
            </a:r>
            <a:r>
              <a:rPr lang="en-US" sz="1800" b="1" dirty="0" err="1" smtClean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|n</a:t>
            </a:r>
            <a:r>
              <a:rPr lang="ru-RU" sz="1800" b="1" baseline="30000" dirty="0" smtClean="0">
                <a:solidFill>
                  <a:srgbClr val="434343"/>
                </a:solidFill>
                <a:sym typeface="Darker Grotesque SemiBold"/>
              </a:rPr>
              <a:t>(0)</a:t>
            </a:r>
            <a:r>
              <a:rPr lang="en-US" sz="1800" b="1" baseline="-25000" dirty="0" smtClean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a</a:t>
            </a:r>
            <a:r>
              <a:rPr lang="ru-RU" sz="1800" b="1" dirty="0" smtClean="0">
                <a:solidFill>
                  <a:srgbClr val="434343"/>
                </a:solidFill>
                <a:sym typeface="Darker Grotesque SemiBold"/>
              </a:rPr>
              <a:t>⟩</a:t>
            </a:r>
            <a:endParaRPr lang="en-US" sz="1800" dirty="0" smtClean="0">
              <a:solidFill>
                <a:srgbClr val="434343"/>
              </a:solidFill>
              <a:latin typeface="Darker Grotesque SemiBold" panose="020B0604020202020204" charset="0"/>
              <a:sym typeface="Darker Grotesque SemiBold"/>
            </a:endParaRPr>
          </a:p>
          <a:p>
            <a:pPr>
              <a:lnSpc>
                <a:spcPct val="150000"/>
              </a:lnSpc>
              <a:spcAft>
                <a:spcPts val="2100"/>
              </a:spcAft>
              <a:buClr>
                <a:schemeClr val="dk2"/>
              </a:buClr>
              <a:buSzPts val="1800"/>
            </a:pPr>
            <a:r>
              <a:rPr lang="ru-RU" sz="1800" b="1" dirty="0" smtClean="0">
                <a:solidFill>
                  <a:srgbClr val="434343"/>
                </a:solidFill>
                <a:latin typeface="Darker Grotesque SemiBold" panose="020B0604020202020204" charset="0"/>
                <a:ea typeface="Darker Grotesque SemiBold"/>
                <a:cs typeface="Darker Grotesque SemiBold"/>
                <a:sym typeface="Darker Grotesque SemiBold"/>
              </a:rPr>
              <a:t>где </a:t>
            </a:r>
            <a:r>
              <a:rPr lang="en-US" sz="1800" b="1" dirty="0" err="1" smtClean="0">
                <a:solidFill>
                  <a:srgbClr val="434343"/>
                </a:solidFill>
                <a:latin typeface="Darker Grotesque SemiBold" panose="020B0604020202020204" charset="0"/>
                <a:ea typeface="Darker Grotesque SemiBold"/>
                <a:cs typeface="Darker Grotesque SemiBold"/>
              </a:rPr>
              <a:t>V</a:t>
            </a:r>
            <a:r>
              <a:rPr lang="en-US" sz="1800" b="1" baseline="-25000" dirty="0" err="1" smtClean="0">
                <a:solidFill>
                  <a:srgbClr val="434343"/>
                </a:solidFill>
                <a:latin typeface="Darker Grotesque SemiBold" panose="020B0604020202020204" charset="0"/>
                <a:ea typeface="Darker Grotesque SemiBold"/>
                <a:cs typeface="Darker Grotesque SemiBold"/>
              </a:rPr>
              <a:t>ba</a:t>
            </a:r>
            <a:r>
              <a:rPr lang="en-US" sz="1800" b="1" dirty="0" smtClean="0">
                <a:solidFill>
                  <a:srgbClr val="434343"/>
                </a:solidFill>
                <a:latin typeface="Darker Grotesque SemiBold" panose="020B0604020202020204" charset="0"/>
                <a:ea typeface="Darker Grotesque SemiBold"/>
                <a:cs typeface="Darker Grotesque SemiBold"/>
              </a:rPr>
              <a:t>=</a:t>
            </a:r>
            <a:r>
              <a:rPr lang="ru-RU" sz="1800" b="1" dirty="0" smtClean="0">
                <a:solidFill>
                  <a:srgbClr val="434343"/>
                </a:solidFill>
                <a:latin typeface="Darker Grotesque SemiBold"/>
                <a:ea typeface="Darker Grotesque SemiBold"/>
                <a:cs typeface="Darker Grotesque SemiBold"/>
              </a:rPr>
              <a:t> ⟨</a:t>
            </a:r>
            <a:r>
              <a:rPr lang="en-US" sz="1800" b="1" dirty="0" smtClean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 n</a:t>
            </a:r>
            <a:r>
              <a:rPr lang="ru-RU" sz="1800" b="1" baseline="30000" dirty="0" smtClean="0">
                <a:solidFill>
                  <a:srgbClr val="434343"/>
                </a:solidFill>
                <a:sym typeface="Darker Grotesque SemiBold"/>
              </a:rPr>
              <a:t>(0)</a:t>
            </a:r>
            <a:r>
              <a:rPr lang="en-US" sz="1800" b="1" baseline="-25000" dirty="0" smtClean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b</a:t>
            </a:r>
            <a:r>
              <a:rPr lang="en-US" sz="1800" b="1" dirty="0" smtClean="0">
                <a:solidFill>
                  <a:srgbClr val="434343"/>
                </a:solidFill>
                <a:latin typeface="Darker Grotesque SemiBold" panose="020B0604020202020204" charset="0"/>
                <a:ea typeface="Darker Grotesque SemiBold"/>
                <a:cs typeface="Darker Grotesque SemiBold"/>
              </a:rPr>
              <a:t>| </a:t>
            </a:r>
            <a:r>
              <a:rPr lang="en-US" sz="1800" b="1" u="sng" dirty="0" smtClean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V</a:t>
            </a:r>
            <a:r>
              <a:rPr lang="el-GR" sz="1800" b="1" dirty="0" smtClean="0">
                <a:solidFill>
                  <a:srgbClr val="434343"/>
                </a:solidFill>
                <a:sym typeface="Darker Grotesque SemiBold"/>
              </a:rPr>
              <a:t> </a:t>
            </a:r>
            <a:r>
              <a:rPr lang="en-US" sz="1800" b="1" dirty="0" smtClean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|n</a:t>
            </a:r>
            <a:r>
              <a:rPr lang="ru-RU" sz="1800" b="1" baseline="30000" dirty="0" smtClean="0">
                <a:solidFill>
                  <a:srgbClr val="434343"/>
                </a:solidFill>
                <a:sym typeface="Darker Grotesque SemiBold"/>
              </a:rPr>
              <a:t>(0)</a:t>
            </a:r>
            <a:r>
              <a:rPr lang="en-US" sz="1800" b="1" baseline="-25000" dirty="0" smtClean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a</a:t>
            </a:r>
            <a:r>
              <a:rPr lang="ru-RU" sz="1800" b="1" dirty="0" smtClean="0">
                <a:solidFill>
                  <a:srgbClr val="434343"/>
                </a:solidFill>
                <a:sym typeface="Darker Grotesque SemiBold"/>
              </a:rPr>
              <a:t>⟩</a:t>
            </a:r>
            <a:r>
              <a:rPr lang="en-US" sz="1800" b="1" dirty="0" smtClean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 </a:t>
            </a:r>
            <a:endParaRPr lang="ru-RU" sz="1800" b="1" dirty="0" smtClean="0">
              <a:solidFill>
                <a:srgbClr val="434343"/>
              </a:solidFill>
              <a:latin typeface="Darker Grotesque SemiBold" panose="020B0604020202020204" charset="0"/>
              <a:sym typeface="Darker Grotesque SemiBold"/>
            </a:endParaRPr>
          </a:p>
          <a:p>
            <a:pPr>
              <a:lnSpc>
                <a:spcPct val="150000"/>
              </a:lnSpc>
              <a:spcAft>
                <a:spcPts val="2100"/>
              </a:spcAft>
              <a:buClr>
                <a:schemeClr val="dk2"/>
              </a:buClr>
              <a:buSzPts val="1800"/>
            </a:pPr>
            <a:r>
              <a:rPr lang="ru-RU" sz="1800" b="1" dirty="0" smtClean="0">
                <a:solidFill>
                  <a:srgbClr val="434343"/>
                </a:solidFill>
                <a:latin typeface="Darker Grotesque" panose="020B0604020202020204" charset="0"/>
                <a:ea typeface="Darker Grotesque SemiBold"/>
                <a:cs typeface="Darker Grotesque" panose="020B0604020202020204" charset="0"/>
              </a:rPr>
              <a:t>⟨</a:t>
            </a:r>
            <a:r>
              <a:rPr lang="en-US" sz="1800" b="1" dirty="0" smtClean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  <a:sym typeface="Darker Grotesque SemiBold"/>
              </a:rPr>
              <a:t>n</a:t>
            </a:r>
            <a:r>
              <a:rPr lang="ru-RU" sz="1800" b="1" baseline="30000" dirty="0" smtClean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  <a:sym typeface="Darker Grotesque SemiBold"/>
              </a:rPr>
              <a:t>(0)</a:t>
            </a:r>
            <a:r>
              <a:rPr lang="en-US" sz="1800" b="1" baseline="-25000" dirty="0" smtClean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  <a:sym typeface="Darker Grotesque SemiBold"/>
              </a:rPr>
              <a:t>b</a:t>
            </a:r>
            <a:r>
              <a:rPr lang="en-US" sz="1800" b="1" dirty="0" smtClean="0">
                <a:solidFill>
                  <a:srgbClr val="434343"/>
                </a:solidFill>
                <a:latin typeface="Darker Grotesque" panose="020B0604020202020204" charset="0"/>
                <a:ea typeface="Darker Grotesque SemiBold"/>
                <a:cs typeface="Darker Grotesque" panose="020B0604020202020204" charset="0"/>
              </a:rPr>
              <a:t>|</a:t>
            </a:r>
            <a:r>
              <a:rPr lang="en-US" sz="1800" b="1" u="sng" dirty="0" smtClean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  <a:sym typeface="Darker Grotesque SemiBold"/>
              </a:rPr>
              <a:t>H</a:t>
            </a:r>
            <a:r>
              <a:rPr lang="en-US" sz="1800" b="1" baseline="-25000" dirty="0" smtClean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  <a:sym typeface="Darker Grotesque SemiBold"/>
              </a:rPr>
              <a:t>0</a:t>
            </a:r>
            <a:r>
              <a:rPr lang="en-US" sz="1800" b="1" dirty="0" smtClean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  <a:sym typeface="Darker Grotesque SemiBold"/>
              </a:rPr>
              <a:t>|n</a:t>
            </a:r>
            <a:r>
              <a:rPr lang="en-US" sz="1800" b="1" baseline="30000" dirty="0" smtClean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  <a:sym typeface="Darker Grotesque SemiBold"/>
              </a:rPr>
              <a:t>(1)</a:t>
            </a:r>
            <a:r>
              <a:rPr lang="ru-RU" sz="1800" b="1" dirty="0" smtClean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  <a:sym typeface="Darker Grotesque SemiBold"/>
              </a:rPr>
              <a:t>⟩=</a:t>
            </a:r>
            <a:r>
              <a:rPr lang="ru-RU" sz="1800" b="1" dirty="0" smtClean="0">
                <a:solidFill>
                  <a:srgbClr val="434343"/>
                </a:solidFill>
                <a:latin typeface="Darker Grotesque" panose="020B0604020202020204" charset="0"/>
                <a:ea typeface="Darker Grotesque SemiBold"/>
                <a:cs typeface="Darker Grotesque" panose="020B0604020202020204" charset="0"/>
              </a:rPr>
              <a:t> ⟨</a:t>
            </a:r>
            <a:r>
              <a:rPr lang="en-US" sz="1800" b="1" u="sng" dirty="0" smtClean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  <a:sym typeface="Darker Grotesque SemiBold"/>
              </a:rPr>
              <a:t>H</a:t>
            </a:r>
            <a:r>
              <a:rPr lang="en-US" sz="1800" b="1" baseline="-25000" dirty="0" smtClean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  <a:sym typeface="Darker Grotesque SemiBold"/>
              </a:rPr>
              <a:t>0</a:t>
            </a:r>
            <a:r>
              <a:rPr lang="en-US" sz="1800" b="1" dirty="0" smtClean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  <a:sym typeface="Darker Grotesque SemiBold"/>
              </a:rPr>
              <a:t>n</a:t>
            </a:r>
            <a:r>
              <a:rPr lang="ru-RU" sz="1800" b="1" baseline="30000" dirty="0" smtClean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  <a:sym typeface="Darker Grotesque SemiBold"/>
              </a:rPr>
              <a:t>(0)</a:t>
            </a:r>
            <a:r>
              <a:rPr lang="en-US" sz="1800" b="1" baseline="-25000" dirty="0" err="1" smtClean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  <a:sym typeface="Darker Grotesque SemiBold"/>
              </a:rPr>
              <a:t>b</a:t>
            </a:r>
            <a:r>
              <a:rPr lang="en-US" sz="1800" b="1" dirty="0" err="1" smtClean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  <a:sym typeface="Darker Grotesque SemiBold"/>
              </a:rPr>
              <a:t>|n</a:t>
            </a:r>
            <a:r>
              <a:rPr lang="en-US" sz="1800" b="1" baseline="30000" dirty="0" smtClean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  <a:sym typeface="Darker Grotesque SemiBold"/>
              </a:rPr>
              <a:t>(1)</a:t>
            </a:r>
            <a:r>
              <a:rPr lang="ru-RU" sz="1800" b="1" dirty="0" smtClean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  <a:sym typeface="Darker Grotesque SemiBold"/>
              </a:rPr>
              <a:t>⟩</a:t>
            </a:r>
            <a:r>
              <a:rPr lang="en-US" sz="1800" b="1" dirty="0" smtClean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  <a:sym typeface="Darker Grotesque SemiBold"/>
              </a:rPr>
              <a:t> </a:t>
            </a:r>
            <a:r>
              <a:rPr lang="ru-RU" sz="1800" b="1" dirty="0" smtClean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  <a:sym typeface="Darker Grotesque SemiBold"/>
              </a:rPr>
              <a:t>=</a:t>
            </a:r>
            <a:r>
              <a:rPr lang="en-US" sz="1800" b="1" dirty="0" smtClean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  <a:sym typeface="Darker Grotesque SemiBold"/>
              </a:rPr>
              <a:t> E</a:t>
            </a:r>
            <a:r>
              <a:rPr lang="en-US" sz="1800" b="1" baseline="-25000" dirty="0" smtClean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  <a:sym typeface="Darker Grotesque SemiBold"/>
              </a:rPr>
              <a:t>n</a:t>
            </a:r>
            <a:r>
              <a:rPr lang="ru-RU" sz="1800" b="1" baseline="30000" dirty="0" smtClean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  <a:sym typeface="Darker Grotesque SemiBold"/>
              </a:rPr>
              <a:t>(0)</a:t>
            </a:r>
            <a:r>
              <a:rPr lang="ru-RU" sz="1800" b="1" dirty="0" smtClean="0">
                <a:solidFill>
                  <a:srgbClr val="434343"/>
                </a:solidFill>
                <a:latin typeface="Darker Grotesque" panose="020B0604020202020204" charset="0"/>
                <a:ea typeface="Darker Grotesque SemiBold"/>
                <a:cs typeface="Darker Grotesque" panose="020B0604020202020204" charset="0"/>
              </a:rPr>
              <a:t>⟨</a:t>
            </a:r>
            <a:r>
              <a:rPr lang="en-US" sz="1800" b="1" dirty="0" smtClean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  <a:sym typeface="Darker Grotesque SemiBold"/>
              </a:rPr>
              <a:t>n</a:t>
            </a:r>
            <a:r>
              <a:rPr lang="ru-RU" sz="1800" b="1" baseline="30000" dirty="0" smtClean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  <a:sym typeface="Darker Grotesque SemiBold"/>
              </a:rPr>
              <a:t>(0)</a:t>
            </a:r>
            <a:r>
              <a:rPr lang="en-US" sz="1800" b="1" baseline="-25000" dirty="0" err="1" smtClean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  <a:sym typeface="Darker Grotesque SemiBold"/>
              </a:rPr>
              <a:t>b</a:t>
            </a:r>
            <a:r>
              <a:rPr lang="en-US" sz="1800" b="1" dirty="0" err="1" smtClean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  <a:sym typeface="Darker Grotesque SemiBold"/>
              </a:rPr>
              <a:t>|n</a:t>
            </a:r>
            <a:r>
              <a:rPr lang="en-US" sz="1800" b="1" baseline="30000" dirty="0" smtClean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  <a:sym typeface="Darker Grotesque SemiBold"/>
              </a:rPr>
              <a:t>(1)</a:t>
            </a:r>
            <a:r>
              <a:rPr lang="ru-RU" sz="1800" b="1" dirty="0" smtClean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  <a:sym typeface="Darker Grotesque SemiBold"/>
              </a:rPr>
              <a:t>⟩</a:t>
            </a:r>
            <a:r>
              <a:rPr lang="en-US" sz="1800" b="1" dirty="0" smtClean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  <a:sym typeface="Darker Grotesque SemiBold"/>
              </a:rPr>
              <a:t> </a:t>
            </a:r>
            <a:r>
              <a:rPr lang="ru-RU" sz="1800" b="1" dirty="0" smtClean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  <a:sym typeface="Darker Grotesque SemiBold"/>
              </a:rPr>
              <a:t>=0 </a:t>
            </a:r>
          </a:p>
          <a:p>
            <a:pPr algn="ctr">
              <a:lnSpc>
                <a:spcPct val="150000"/>
              </a:lnSpc>
              <a:buClr>
                <a:schemeClr val="dk2"/>
              </a:buClr>
              <a:buSzPts val="1800"/>
            </a:pPr>
            <a:r>
              <a:rPr lang="el-GR" sz="1800" b="1" dirty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  <a:sym typeface="Darker Grotesque SemiBold"/>
              </a:rPr>
              <a:t>Σ</a:t>
            </a:r>
            <a:r>
              <a:rPr lang="en-US" sz="1800" b="1" dirty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C</a:t>
            </a:r>
            <a:r>
              <a:rPr lang="en-US" sz="1800" b="1" baseline="-25000" dirty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a</a:t>
            </a:r>
            <a:r>
              <a:rPr lang="en-US" sz="1800" b="1" dirty="0">
                <a:solidFill>
                  <a:srgbClr val="434343"/>
                </a:solidFill>
                <a:latin typeface="Darker Grotesque SemiBold" panose="020B0604020202020204" charset="0"/>
                <a:ea typeface="Darker Grotesque SemiBold"/>
                <a:cs typeface="Darker Grotesque SemiBold"/>
              </a:rPr>
              <a:t> </a:t>
            </a:r>
            <a:r>
              <a:rPr lang="en-US" sz="1800" b="1" dirty="0" err="1" smtClean="0">
                <a:solidFill>
                  <a:srgbClr val="434343"/>
                </a:solidFill>
                <a:latin typeface="Darker Grotesque SemiBold" panose="020B0604020202020204" charset="0"/>
                <a:ea typeface="Darker Grotesque SemiBold"/>
                <a:cs typeface="Darker Grotesque SemiBold"/>
              </a:rPr>
              <a:t>V</a:t>
            </a:r>
            <a:r>
              <a:rPr lang="en-US" sz="1800" b="1" baseline="-25000" dirty="0" err="1" smtClean="0">
                <a:solidFill>
                  <a:srgbClr val="434343"/>
                </a:solidFill>
                <a:latin typeface="Darker Grotesque SemiBold" panose="020B0604020202020204" charset="0"/>
                <a:ea typeface="Darker Grotesque SemiBold"/>
                <a:cs typeface="Darker Grotesque SemiBold"/>
              </a:rPr>
              <a:t>ba</a:t>
            </a:r>
            <a:r>
              <a:rPr lang="ru-RU" sz="1800" b="1" dirty="0" smtClean="0">
                <a:solidFill>
                  <a:srgbClr val="434343"/>
                </a:solidFill>
                <a:latin typeface="Darker Grotesque SemiBold" panose="020B0604020202020204" charset="0"/>
                <a:ea typeface="Darker Grotesque SemiBold"/>
                <a:cs typeface="Darker Grotesque SemiBold"/>
              </a:rPr>
              <a:t>=</a:t>
            </a:r>
            <a:r>
              <a:rPr lang="en-US" sz="1800" b="1" dirty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e</a:t>
            </a:r>
            <a:r>
              <a:rPr lang="en-US" sz="1800" b="1" baseline="-25000" dirty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1</a:t>
            </a:r>
            <a:r>
              <a:rPr lang="el-GR" sz="1800" b="1" dirty="0">
                <a:solidFill>
                  <a:srgbClr val="434343"/>
                </a:solidFill>
                <a:sym typeface="Darker Grotesque SemiBold"/>
              </a:rPr>
              <a:t>Σ</a:t>
            </a:r>
            <a:r>
              <a:rPr lang="en-US" sz="1800" b="1" dirty="0" smtClean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C</a:t>
            </a:r>
            <a:r>
              <a:rPr lang="en-US" sz="1800" b="1" baseline="-25000" dirty="0" smtClean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a</a:t>
            </a:r>
            <a:r>
              <a:rPr lang="el-GR" sz="1800" b="1" dirty="0">
                <a:solidFill>
                  <a:srgbClr val="434343"/>
                </a:solidFill>
                <a:latin typeface="Darker Grotesque SemiBold"/>
                <a:ea typeface="Darker Grotesque SemiBold"/>
                <a:cs typeface="Darker Grotesque SemiBold"/>
              </a:rPr>
              <a:t>δ</a:t>
            </a:r>
            <a:r>
              <a:rPr lang="en-US" sz="1800" b="1" baseline="-25000" dirty="0" smtClean="0">
                <a:solidFill>
                  <a:srgbClr val="434343"/>
                </a:solidFill>
                <a:latin typeface="Darker Grotesque SemiBold"/>
                <a:ea typeface="Darker Grotesque SemiBold"/>
                <a:cs typeface="Darker Grotesque SemiBold"/>
              </a:rPr>
              <a:t>ab</a:t>
            </a:r>
          </a:p>
          <a:p>
            <a:pPr algn="ctr">
              <a:lnSpc>
                <a:spcPct val="150000"/>
              </a:lnSpc>
              <a:buClr>
                <a:schemeClr val="dk2"/>
              </a:buClr>
              <a:buSzPts val="1800"/>
            </a:pPr>
            <a:r>
              <a:rPr lang="el-GR" sz="1800" b="1" dirty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  <a:sym typeface="Darker Grotesque SemiBold"/>
              </a:rPr>
              <a:t>Σ</a:t>
            </a:r>
            <a:r>
              <a:rPr lang="en-US" sz="1800" b="1" dirty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C</a:t>
            </a:r>
            <a:r>
              <a:rPr lang="en-US" sz="1800" b="1" baseline="-25000" dirty="0">
                <a:solidFill>
                  <a:srgbClr val="434343"/>
                </a:solidFill>
                <a:latin typeface="Darker Grotesque SemiBold" panose="020B0604020202020204" charset="0"/>
                <a:sym typeface="Darker Grotesque SemiBold"/>
              </a:rPr>
              <a:t>a</a:t>
            </a:r>
            <a:r>
              <a:rPr lang="en-US" sz="1800" b="1" dirty="0">
                <a:solidFill>
                  <a:srgbClr val="434343"/>
                </a:solidFill>
                <a:latin typeface="Darker Grotesque SemiBold" panose="020B0604020202020204" charset="0"/>
                <a:ea typeface="Darker Grotesque SemiBold"/>
                <a:cs typeface="Darker Grotesque SemiBold"/>
              </a:rPr>
              <a:t> </a:t>
            </a:r>
            <a:r>
              <a:rPr lang="en-US" sz="1800" b="1" dirty="0" smtClean="0">
                <a:solidFill>
                  <a:srgbClr val="434343"/>
                </a:solidFill>
                <a:latin typeface="Darker Grotesque SemiBold" panose="020B0604020202020204" charset="0"/>
                <a:ea typeface="Darker Grotesque SemiBold"/>
                <a:cs typeface="Darker Grotesque SemiBold"/>
              </a:rPr>
              <a:t>[</a:t>
            </a:r>
            <a:r>
              <a:rPr lang="en-US" sz="1800" b="1" dirty="0" err="1" smtClean="0">
                <a:solidFill>
                  <a:srgbClr val="434343"/>
                </a:solidFill>
                <a:latin typeface="Darker Grotesque SemiBold" panose="020B0604020202020204" charset="0"/>
                <a:ea typeface="Darker Grotesque SemiBold"/>
                <a:cs typeface="Darker Grotesque SemiBold"/>
              </a:rPr>
              <a:t>V</a:t>
            </a:r>
            <a:r>
              <a:rPr lang="en-US" sz="1800" b="1" baseline="-25000" dirty="0" err="1" smtClean="0">
                <a:solidFill>
                  <a:srgbClr val="434343"/>
                </a:solidFill>
                <a:latin typeface="Darker Grotesque SemiBold" panose="020B0604020202020204" charset="0"/>
                <a:ea typeface="Darker Grotesque SemiBold"/>
                <a:cs typeface="Darker Grotesque SemiBold"/>
              </a:rPr>
              <a:t>ba</a:t>
            </a:r>
            <a:r>
              <a:rPr lang="en-US" sz="1800" b="1" dirty="0">
                <a:solidFill>
                  <a:srgbClr val="434343"/>
                </a:solidFill>
                <a:latin typeface="Darker Grotesque SemiBold" panose="020B0604020202020204" charset="0"/>
                <a:ea typeface="Darker Grotesque SemiBold"/>
                <a:cs typeface="Darker Grotesque SemiBold"/>
              </a:rPr>
              <a:t>-</a:t>
            </a:r>
            <a:r>
              <a:rPr lang="en-US" sz="1800" b="1" baseline="-25000" dirty="0" smtClean="0">
                <a:solidFill>
                  <a:srgbClr val="434343"/>
                </a:solidFill>
                <a:latin typeface="Darker Grotesque SemiBold" panose="020B0604020202020204" charset="0"/>
                <a:ea typeface="Darker Grotesque SemiBold"/>
                <a:cs typeface="Darker Grotesque SemiBold"/>
              </a:rPr>
              <a:t> </a:t>
            </a:r>
            <a:r>
              <a:rPr lang="en-US" sz="1800" b="1" dirty="0" smtClean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</a:rPr>
              <a:t>e</a:t>
            </a:r>
            <a:r>
              <a:rPr lang="en-US" sz="1800" b="1" baseline="-25000" dirty="0" smtClean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</a:rPr>
              <a:t>1</a:t>
            </a:r>
            <a:r>
              <a:rPr lang="el-GR" sz="1800" b="1" dirty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</a:rPr>
              <a:t>δ</a:t>
            </a:r>
            <a:r>
              <a:rPr lang="en-US" sz="1800" b="1" baseline="-25000" dirty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</a:rPr>
              <a:t>ab</a:t>
            </a:r>
            <a:r>
              <a:rPr lang="en-US" sz="1800" b="1" dirty="0">
                <a:solidFill>
                  <a:srgbClr val="434343"/>
                </a:solidFill>
                <a:latin typeface="Darker Grotesque" panose="020B0604020202020204" charset="0"/>
                <a:cs typeface="Darker Grotesque" panose="020B0604020202020204" charset="0"/>
              </a:rPr>
              <a:t>]=0</a:t>
            </a:r>
          </a:p>
          <a:p>
            <a:pPr algn="ctr">
              <a:lnSpc>
                <a:spcPct val="150000"/>
              </a:lnSpc>
              <a:buClr>
                <a:schemeClr val="dk2"/>
              </a:buClr>
              <a:buSzPts val="1800"/>
            </a:pPr>
            <a:endParaRPr lang="en-US" sz="1800" b="1" dirty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2"/>
          <a:stretch>
            <a:fillRect/>
          </a:stretch>
        </p:blipFill>
        <p:spPr>
          <a:xfrm>
            <a:off x="7892261" y="2932859"/>
            <a:ext cx="2937664" cy="21581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305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0904220" y="495300"/>
            <a:ext cx="1028700" cy="75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4" name="Google Shape;284;p21"/>
          <p:cNvSpPr txBox="1">
            <a:spLocks noGrp="1"/>
          </p:cNvSpPr>
          <p:nvPr>
            <p:ph type="title"/>
          </p:nvPr>
        </p:nvSpPr>
        <p:spPr>
          <a:xfrm>
            <a:off x="415600" y="142876"/>
            <a:ext cx="11360700" cy="90919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ru-RU" sz="2400" dirty="0" smtClean="0"/>
              <a:t>Движение </a:t>
            </a:r>
            <a:r>
              <a:rPr lang="ru-RU" sz="2400" dirty="0"/>
              <a:t>частицы в двумерной</a:t>
            </a:r>
            <a:r>
              <a:rPr lang="en-US" sz="2400" dirty="0" smtClean="0"/>
              <a:t> </a:t>
            </a:r>
            <a:r>
              <a:rPr lang="ru-RU" sz="2400" dirty="0" smtClean="0"/>
              <a:t>потенциальной </a:t>
            </a:r>
            <a:r>
              <a:rPr lang="ru-RU" sz="2400" dirty="0"/>
              <a:t>яме </a:t>
            </a:r>
            <a:r>
              <a:rPr lang="ru-RU" sz="2400" dirty="0" smtClean="0"/>
              <a:t>квадратного профиля </a:t>
            </a:r>
            <a:r>
              <a:rPr lang="ru-RU" sz="2400" dirty="0"/>
              <a:t>с бесконечными </a:t>
            </a:r>
            <a:r>
              <a:rPr lang="ru-RU" sz="2400" dirty="0" smtClean="0"/>
              <a:t>стенками. Возмущение в виде ступеньки</a:t>
            </a:r>
            <a:r>
              <a:rPr lang="en-US" sz="2400" baseline="30000" dirty="0" smtClean="0"/>
              <a:t>*</a:t>
            </a:r>
            <a:r>
              <a:rPr lang="en-US" sz="2400" dirty="0" smtClean="0"/>
              <a:t>.</a:t>
            </a:r>
            <a:endParaRPr sz="2400" dirty="0"/>
          </a:p>
        </p:txBody>
      </p:sp>
      <p:sp>
        <p:nvSpPr>
          <p:cNvPr id="303" name="Google Shape;303;p21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Прямоугольник 28"/>
          <p:cNvSpPr/>
          <p:nvPr/>
        </p:nvSpPr>
        <p:spPr>
          <a:xfrm>
            <a:off x="19050" y="5375274"/>
            <a:ext cx="425450" cy="1482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idx="2"/>
          </p:nvPr>
        </p:nvSpPr>
        <p:spPr>
          <a:xfrm>
            <a:off x="247651" y="2085975"/>
            <a:ext cx="4093690" cy="4152899"/>
          </a:xfrm>
        </p:spPr>
        <p:txBody>
          <a:bodyPr/>
          <a:lstStyle/>
          <a:p>
            <a:pPr algn="l"/>
            <a:r>
              <a:rPr lang="ru-RU" dirty="0" smtClean="0"/>
              <a:t>В качестве системы, имеющей вырождение возьмем простейший случай. </a:t>
            </a:r>
            <a:endParaRPr lang="en-US" dirty="0" smtClean="0"/>
          </a:p>
          <a:p>
            <a:pPr algn="l"/>
            <a:r>
              <a:rPr lang="ru-RU" dirty="0" smtClean="0"/>
              <a:t>Вырожденными являются </a:t>
            </a:r>
            <a:r>
              <a:rPr lang="el-GR" dirty="0" smtClean="0"/>
              <a:t>ψ</a:t>
            </a:r>
            <a:r>
              <a:rPr lang="ru-RU" baseline="-25000" dirty="0" smtClean="0"/>
              <a:t>12 </a:t>
            </a:r>
            <a:r>
              <a:rPr lang="ru-RU" dirty="0" smtClean="0"/>
              <a:t>и </a:t>
            </a:r>
            <a:r>
              <a:rPr lang="el-GR" dirty="0" smtClean="0"/>
              <a:t>ψ</a:t>
            </a:r>
            <a:r>
              <a:rPr lang="ru-RU" baseline="-25000" dirty="0" smtClean="0"/>
              <a:t>21</a:t>
            </a:r>
            <a:endParaRPr lang="ru-RU" dirty="0" smtClean="0"/>
          </a:p>
          <a:p>
            <a:pPr algn="l"/>
            <a:r>
              <a:rPr lang="ru-RU" dirty="0" smtClean="0"/>
              <a:t>Задача является уже решенной (см. приложение В), то есть известны волновые функции и значения энергии</a:t>
            </a:r>
          </a:p>
          <a:p>
            <a:pPr algn="l"/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227" y="2619631"/>
            <a:ext cx="3475337" cy="27588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628" y="2619631"/>
            <a:ext cx="3813292" cy="27556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Прямоугольник 10"/>
          <p:cNvSpPr/>
          <p:nvPr/>
        </p:nvSpPr>
        <p:spPr>
          <a:xfrm>
            <a:off x="183078" y="6489885"/>
            <a:ext cx="4889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</a:t>
            </a:r>
            <a:r>
              <a:rPr lang="ru-RU" dirty="0" smtClean="0"/>
              <a:t>Решение данной задачи приведено в файле </a:t>
            </a:r>
            <a:r>
              <a:rPr lang="en-US" dirty="0" err="1" smtClean="0"/>
              <a:t>DSP.mat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369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0904220" y="495300"/>
            <a:ext cx="1028700" cy="75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4" name="Google Shape;284;p21"/>
          <p:cNvSpPr txBox="1">
            <a:spLocks noGrp="1"/>
          </p:cNvSpPr>
          <p:nvPr>
            <p:ph type="title"/>
          </p:nvPr>
        </p:nvSpPr>
        <p:spPr>
          <a:xfrm>
            <a:off x="415600" y="142876"/>
            <a:ext cx="11360700" cy="90919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ru-RU" sz="2400" dirty="0" smtClean="0"/>
              <a:t>Движение </a:t>
            </a:r>
            <a:r>
              <a:rPr lang="ru-RU" sz="2400" dirty="0"/>
              <a:t>частицы в двумерной</a:t>
            </a:r>
            <a:r>
              <a:rPr lang="en-US" sz="2400" dirty="0" smtClean="0"/>
              <a:t> </a:t>
            </a:r>
            <a:r>
              <a:rPr lang="ru-RU" sz="2400" dirty="0" smtClean="0"/>
              <a:t>потенциальной </a:t>
            </a:r>
            <a:r>
              <a:rPr lang="ru-RU" sz="2400" dirty="0"/>
              <a:t>яме </a:t>
            </a:r>
            <a:r>
              <a:rPr lang="ru-RU" sz="2400" dirty="0" smtClean="0"/>
              <a:t>квадратного профиля </a:t>
            </a:r>
            <a:r>
              <a:rPr lang="ru-RU" sz="2400" dirty="0"/>
              <a:t>с бесконечными </a:t>
            </a:r>
            <a:r>
              <a:rPr lang="ru-RU" sz="2400" dirty="0" smtClean="0"/>
              <a:t>стенками. Возмущение в виде ступеньки</a:t>
            </a:r>
            <a:r>
              <a:rPr lang="en-US" sz="2400" baseline="30000" dirty="0" smtClean="0"/>
              <a:t>*</a:t>
            </a:r>
            <a:r>
              <a:rPr lang="en-US" sz="2400" dirty="0" smtClean="0"/>
              <a:t>.</a:t>
            </a:r>
            <a:endParaRPr sz="2400" dirty="0"/>
          </a:p>
        </p:txBody>
      </p:sp>
      <p:sp>
        <p:nvSpPr>
          <p:cNvPr id="303" name="Google Shape;303;p21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Прямоугольник 28"/>
          <p:cNvSpPr/>
          <p:nvPr/>
        </p:nvSpPr>
        <p:spPr>
          <a:xfrm>
            <a:off x="19050" y="5375274"/>
            <a:ext cx="425450" cy="1482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Текст 6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247651" y="2085975"/>
                <a:ext cx="3204004" cy="4152899"/>
              </a:xfrm>
            </p:spPr>
            <p:txBody>
              <a:bodyPr/>
              <a:lstStyle/>
              <a:p>
                <a:pPr marL="127000" indent="0" algn="l">
                  <a:buNone/>
                </a:pPr>
                <a:r>
                  <a:rPr lang="en-US" dirty="0" smtClean="0"/>
                  <a:t>	</a:t>
                </a:r>
                <a:r>
                  <a:rPr lang="ru-RU" dirty="0" smtClean="0"/>
                  <a:t>Введем </a:t>
                </a:r>
                <a:r>
                  <a:rPr lang="ru-RU" dirty="0"/>
                  <a:t>возмущение ступенчатого вида.</a:t>
                </a:r>
              </a:p>
              <a:p>
                <a:pPr marL="12700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</m:t>
                    </m:r>
                    <m:r>
                      <a:rPr lang="ru-RU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λ</m:t>
                    </m:r>
                    <m:func>
                      <m:func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>
                            <a:latin typeface="Cambria Math" panose="02040503050406030204" pitchFamily="18" charset="0"/>
                          </a:rPr>
                          <m:t>θ</m:t>
                        </m:r>
                      </m:fName>
                      <m:e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num>
                              <m:den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e>
                    </m:func>
                    <m:func>
                      <m:func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>
                            <a:latin typeface="Cambria Math" panose="02040503050406030204" pitchFamily="18" charset="0"/>
                          </a:rPr>
                          <m:t>θ</m:t>
                        </m:r>
                      </m:fName>
                      <m:e>
                        <m:d>
                          <m:d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num>
                              <m:den>
                                <m:r>
                                  <a:rPr lang="ru-RU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func>
                  </m:oMath>
                </a14:m>
                <a:r>
                  <a:rPr lang="ru-RU" dirty="0"/>
                  <a:t>эВ,</a:t>
                </a:r>
                <a:endParaRPr lang="en-US" dirty="0"/>
              </a:p>
              <a:p>
                <a:pPr marL="127000" indent="0" algn="l">
                  <a:buNone/>
                </a:pPr>
                <a:r>
                  <a:rPr lang="el-GR" dirty="0"/>
                  <a:t>λ</a:t>
                </a:r>
                <a:r>
                  <a:rPr lang="en-US" dirty="0" smtClean="0"/>
                  <a:t>=0,3</a:t>
                </a:r>
                <a:endParaRPr lang="ru-RU" dirty="0" smtClean="0"/>
              </a:p>
              <a:p>
                <a:pPr marL="127000" indent="0" algn="l">
                  <a:buNone/>
                </a:pPr>
                <a:endParaRPr lang="en-US" sz="1800" b="1" dirty="0"/>
              </a:p>
              <a:p>
                <a:pPr marL="127000" indent="0" algn="l">
                  <a:buNone/>
                </a:pPr>
                <a:endParaRPr lang="en-US" sz="1800" b="1" dirty="0" smtClean="0"/>
              </a:p>
            </p:txBody>
          </p:sp>
        </mc:Choice>
        <mc:Fallback xmlns="">
          <p:sp>
            <p:nvSpPr>
              <p:cNvPr id="7" name="Текс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247651" y="2085975"/>
                <a:ext cx="3204004" cy="4152899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127" y="2231132"/>
            <a:ext cx="5336569" cy="40077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401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0904220" y="495300"/>
            <a:ext cx="1028700" cy="75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4" name="Google Shape;284;p21"/>
          <p:cNvSpPr txBox="1">
            <a:spLocks noGrp="1"/>
          </p:cNvSpPr>
          <p:nvPr>
            <p:ph type="title"/>
          </p:nvPr>
        </p:nvSpPr>
        <p:spPr>
          <a:xfrm>
            <a:off x="415600" y="142876"/>
            <a:ext cx="11360700" cy="90919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ru-RU" sz="2400" dirty="0" smtClean="0"/>
              <a:t>Движение </a:t>
            </a:r>
            <a:r>
              <a:rPr lang="ru-RU" sz="2400" dirty="0"/>
              <a:t>частицы в двумерной</a:t>
            </a:r>
            <a:r>
              <a:rPr lang="en-US" sz="2400" dirty="0" smtClean="0"/>
              <a:t> </a:t>
            </a:r>
            <a:r>
              <a:rPr lang="ru-RU" sz="2400" dirty="0" smtClean="0"/>
              <a:t>потенциальной </a:t>
            </a:r>
            <a:r>
              <a:rPr lang="ru-RU" sz="2400" dirty="0"/>
              <a:t>яме </a:t>
            </a:r>
            <a:r>
              <a:rPr lang="ru-RU" sz="2400" dirty="0" smtClean="0"/>
              <a:t>квадратного профиля </a:t>
            </a:r>
            <a:r>
              <a:rPr lang="ru-RU" sz="2400" dirty="0"/>
              <a:t>с бесконечными </a:t>
            </a:r>
            <a:r>
              <a:rPr lang="ru-RU" sz="2400" dirty="0" smtClean="0"/>
              <a:t>стенками. Возмущение в виде ступеньки</a:t>
            </a:r>
            <a:r>
              <a:rPr lang="en-US" sz="2400" baseline="30000" dirty="0" smtClean="0"/>
              <a:t>*</a:t>
            </a:r>
            <a:r>
              <a:rPr lang="en-US" sz="2400" dirty="0" smtClean="0"/>
              <a:t>.</a:t>
            </a:r>
            <a:endParaRPr sz="2400" dirty="0"/>
          </a:p>
        </p:txBody>
      </p:sp>
      <p:sp>
        <p:nvSpPr>
          <p:cNvPr id="303" name="Google Shape;303;p21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Прямоугольник 28"/>
          <p:cNvSpPr/>
          <p:nvPr/>
        </p:nvSpPr>
        <p:spPr>
          <a:xfrm>
            <a:off x="19050" y="5375274"/>
            <a:ext cx="425450" cy="1482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Текст 6"/>
              <p:cNvSpPr>
                <a:spLocks noGrp="1"/>
              </p:cNvSpPr>
              <p:nvPr>
                <p:ph type="body" idx="2"/>
              </p:nvPr>
            </p:nvSpPr>
            <p:spPr>
              <a:xfrm>
                <a:off x="247651" y="2730281"/>
                <a:ext cx="3905250" cy="3508593"/>
              </a:xfrm>
            </p:spPr>
            <p:txBody>
              <a:bodyPr/>
              <a:lstStyle/>
              <a:p>
                <a:pPr marL="127000" indent="0" algn="l">
                  <a:buNone/>
                </a:pPr>
                <a:r>
                  <a:rPr lang="ru-RU" dirty="0" smtClean="0"/>
                  <a:t>Кратность вырождения </a:t>
                </a:r>
                <a:r>
                  <a:rPr lang="en-US" dirty="0" smtClean="0"/>
                  <a:t>k=2</a:t>
                </a:r>
              </a:p>
              <a:p>
                <a:pPr marL="127000" indent="0" algn="l">
                  <a:buNone/>
                </a:pPr>
                <a:r>
                  <a:rPr lang="en-US" dirty="0" smtClean="0"/>
                  <a:t>V</a:t>
                </a:r>
                <a:r>
                  <a:rPr lang="en-US" baseline="-25000" dirty="0" smtClean="0"/>
                  <a:t>11 </a:t>
                </a:r>
                <a:r>
                  <a:rPr lang="en-US" dirty="0" smtClean="0"/>
                  <a:t>=</a:t>
                </a:r>
                <a:r>
                  <a:rPr lang="ru-RU" dirty="0" smtClean="0">
                    <a:solidFill>
                      <a:srgbClr val="434343"/>
                    </a:solidFill>
                  </a:rPr>
                  <a:t> </a:t>
                </a:r>
                <a:r>
                  <a:rPr lang="ru-RU" dirty="0">
                    <a:solidFill>
                      <a:srgbClr val="434343"/>
                    </a:solidFill>
                  </a:rPr>
                  <a:t>⟨</a:t>
                </a:r>
                <a:r>
                  <a:rPr lang="en-US" dirty="0">
                    <a:solidFill>
                      <a:srgbClr val="434343"/>
                    </a:solidFill>
                    <a:latin typeface="Darker Grotesque SemiBold" panose="020B0604020202020204" charset="0"/>
                  </a:rPr>
                  <a:t> </a:t>
                </a:r>
                <a:r>
                  <a:rPr lang="el-GR" dirty="0"/>
                  <a:t>ψ</a:t>
                </a:r>
                <a:r>
                  <a:rPr lang="ru-RU" baseline="-25000" dirty="0"/>
                  <a:t>12 </a:t>
                </a:r>
                <a:r>
                  <a:rPr lang="en-US" dirty="0" smtClean="0">
                    <a:solidFill>
                      <a:srgbClr val="434343"/>
                    </a:solidFill>
                    <a:latin typeface="Darker Grotesque SemiBold" panose="020B0604020202020204" charset="0"/>
                  </a:rPr>
                  <a:t>| </a:t>
                </a:r>
                <a:r>
                  <a:rPr lang="en-US" u="sng" dirty="0">
                    <a:solidFill>
                      <a:srgbClr val="434343"/>
                    </a:solidFill>
                    <a:latin typeface="Darker Grotesque SemiBold" panose="020B0604020202020204" charset="0"/>
                  </a:rPr>
                  <a:t>V</a:t>
                </a:r>
                <a:r>
                  <a:rPr lang="el-GR" dirty="0">
                    <a:solidFill>
                      <a:srgbClr val="434343"/>
                    </a:solidFill>
                  </a:rPr>
                  <a:t> </a:t>
                </a:r>
                <a:r>
                  <a:rPr lang="en-US" dirty="0" smtClean="0">
                    <a:solidFill>
                      <a:srgbClr val="434343"/>
                    </a:solidFill>
                    <a:latin typeface="Darker Grotesque SemiBold" panose="020B0604020202020204" charset="0"/>
                  </a:rPr>
                  <a:t>|</a:t>
                </a:r>
                <a:r>
                  <a:rPr lang="el-GR" dirty="0"/>
                  <a:t> ψ</a:t>
                </a:r>
                <a:r>
                  <a:rPr lang="ru-RU" baseline="-25000" dirty="0"/>
                  <a:t>12 </a:t>
                </a:r>
                <a:r>
                  <a:rPr lang="ru-RU" dirty="0" smtClean="0">
                    <a:solidFill>
                      <a:srgbClr val="434343"/>
                    </a:solidFill>
                  </a:rPr>
                  <a:t>⟩</a:t>
                </a:r>
                <a:r>
                  <a:rPr lang="en-US" dirty="0" smtClean="0">
                    <a:solidFill>
                      <a:srgbClr val="434343"/>
                    </a:solidFill>
                  </a:rPr>
                  <a:t> =</a:t>
                </a:r>
                <a:r>
                  <a:rPr lang="en-US" dirty="0" smtClean="0">
                    <a:solidFill>
                      <a:srgbClr val="434343"/>
                    </a:solidFill>
                    <a:latin typeface="Darker Grotesque SemiBold" panose="020B0604020202020204" charset="0"/>
                  </a:rPr>
                  <a:t> </a:t>
                </a:r>
                <a:r>
                  <a:rPr lang="en-US" dirty="0" smtClean="0"/>
                  <a:t>V</a:t>
                </a:r>
                <a:r>
                  <a:rPr lang="en-US" baseline="-25000" dirty="0" smtClean="0"/>
                  <a:t>2</a:t>
                </a:r>
                <a:r>
                  <a:rPr lang="en-US" baseline="-25000" dirty="0"/>
                  <a:t>2</a:t>
                </a:r>
                <a:endParaRPr lang="en-US" baseline="-25000" dirty="0" smtClean="0">
                  <a:solidFill>
                    <a:srgbClr val="434343"/>
                  </a:solidFill>
                  <a:latin typeface="Darker Grotesque SemiBold" panose="020B0604020202020204" charset="0"/>
                </a:endParaRPr>
              </a:p>
              <a:p>
                <a:pPr marL="127000" indent="0" algn="l">
                  <a:buNone/>
                </a:pPr>
                <a:r>
                  <a:rPr lang="en-US" dirty="0" smtClean="0"/>
                  <a:t>V</a:t>
                </a:r>
                <a:r>
                  <a:rPr lang="en-US" baseline="-25000" dirty="0" smtClean="0"/>
                  <a:t>12 </a:t>
                </a:r>
                <a:r>
                  <a:rPr lang="en-US" dirty="0"/>
                  <a:t>=</a:t>
                </a:r>
                <a:r>
                  <a:rPr lang="ru-RU" dirty="0">
                    <a:solidFill>
                      <a:srgbClr val="434343"/>
                    </a:solidFill>
                  </a:rPr>
                  <a:t> ⟨</a:t>
                </a:r>
                <a:r>
                  <a:rPr lang="en-US" dirty="0">
                    <a:solidFill>
                      <a:srgbClr val="434343"/>
                    </a:solidFill>
                    <a:latin typeface="Darker Grotesque SemiBold" panose="020B0604020202020204" charset="0"/>
                  </a:rPr>
                  <a:t> </a:t>
                </a:r>
                <a:r>
                  <a:rPr lang="el-GR" dirty="0"/>
                  <a:t>ψ</a:t>
                </a:r>
                <a:r>
                  <a:rPr lang="ru-RU" baseline="-25000" dirty="0"/>
                  <a:t>12 </a:t>
                </a:r>
                <a:r>
                  <a:rPr lang="en-US" dirty="0">
                    <a:solidFill>
                      <a:srgbClr val="434343"/>
                    </a:solidFill>
                    <a:latin typeface="Darker Grotesque SemiBold" panose="020B0604020202020204" charset="0"/>
                  </a:rPr>
                  <a:t>| </a:t>
                </a:r>
                <a:r>
                  <a:rPr lang="en-US" u="sng" dirty="0">
                    <a:solidFill>
                      <a:srgbClr val="434343"/>
                    </a:solidFill>
                    <a:latin typeface="Darker Grotesque SemiBold" panose="020B0604020202020204" charset="0"/>
                  </a:rPr>
                  <a:t>V</a:t>
                </a:r>
                <a:r>
                  <a:rPr lang="el-GR" dirty="0">
                    <a:solidFill>
                      <a:srgbClr val="434343"/>
                    </a:solidFill>
                  </a:rPr>
                  <a:t> </a:t>
                </a:r>
                <a:r>
                  <a:rPr lang="en-US" dirty="0">
                    <a:solidFill>
                      <a:srgbClr val="434343"/>
                    </a:solidFill>
                    <a:latin typeface="Darker Grotesque SemiBold" panose="020B0604020202020204" charset="0"/>
                  </a:rPr>
                  <a:t>|</a:t>
                </a:r>
                <a:r>
                  <a:rPr lang="el-GR" dirty="0"/>
                  <a:t> </a:t>
                </a:r>
                <a:r>
                  <a:rPr lang="el-GR" dirty="0" smtClean="0"/>
                  <a:t>ψ</a:t>
                </a:r>
                <a:r>
                  <a:rPr lang="ru-RU" baseline="-25000" dirty="0" smtClean="0"/>
                  <a:t>2</a:t>
                </a:r>
                <a:r>
                  <a:rPr lang="en-US" baseline="-25000" dirty="0" smtClean="0"/>
                  <a:t>1</a:t>
                </a:r>
                <a:r>
                  <a:rPr lang="ru-RU" baseline="-25000" dirty="0" smtClean="0"/>
                  <a:t> </a:t>
                </a:r>
                <a:r>
                  <a:rPr lang="ru-RU" dirty="0" smtClean="0">
                    <a:solidFill>
                      <a:srgbClr val="434343"/>
                    </a:solidFill>
                  </a:rPr>
                  <a:t>⟩</a:t>
                </a:r>
                <a:r>
                  <a:rPr lang="en-US" dirty="0">
                    <a:solidFill>
                      <a:srgbClr val="434343"/>
                    </a:solidFill>
                  </a:rPr>
                  <a:t> =</a:t>
                </a:r>
                <a:r>
                  <a:rPr lang="en-US" dirty="0">
                    <a:solidFill>
                      <a:srgbClr val="434343"/>
                    </a:solidFill>
                    <a:latin typeface="Darker Grotesque SemiBold" panose="020B0604020202020204" charset="0"/>
                  </a:rPr>
                  <a:t> </a:t>
                </a:r>
                <a:r>
                  <a:rPr lang="en-US" dirty="0" smtClean="0"/>
                  <a:t>V</a:t>
                </a:r>
                <a:r>
                  <a:rPr lang="en-US" baseline="-25000" dirty="0" smtClean="0"/>
                  <a:t>21</a:t>
                </a:r>
                <a:endParaRPr lang="ru-RU" baseline="-25000" dirty="0" smtClean="0"/>
              </a:p>
              <a:p>
                <a:pPr marL="127000" indent="0" algn="l">
                  <a:buNone/>
                </a:pPr>
                <a:r>
                  <a:rPr lang="ru-RU" dirty="0" smtClean="0"/>
                  <a:t>Тогда: </a:t>
                </a:r>
              </a:p>
              <a:p>
                <a:pPr marL="127000" indent="0" algn="l">
                  <a:buNone/>
                </a:pPr>
                <a:r>
                  <a:rPr lang="ru-RU" dirty="0" smtClean="0"/>
                  <a:t>С</a:t>
                </a:r>
                <a:r>
                  <a:rPr lang="ru-RU" baseline="-25000" dirty="0" smtClean="0"/>
                  <a:t>1</a:t>
                </a:r>
                <a:r>
                  <a:rPr lang="ru-RU" dirty="0" smtClean="0"/>
                  <a:t>=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 smtClean="0"/>
                  <a:t>; 	</a:t>
                </a:r>
                <a:r>
                  <a:rPr lang="ru-RU" dirty="0" smtClean="0"/>
                  <a:t>С</a:t>
                </a:r>
                <a:r>
                  <a:rPr lang="en-US" baseline="-25000" dirty="0" smtClean="0"/>
                  <a:t>2</a:t>
                </a:r>
                <a:r>
                  <a:rPr lang="ru-RU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b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 smtClean="0"/>
                  <a:t>;</a:t>
                </a:r>
              </a:p>
              <a:p>
                <a:pPr marL="127000" indent="0" algn="l">
                  <a:buNone/>
                </a:pPr>
                <a:r>
                  <a:rPr lang="en-US" dirty="0" smtClean="0"/>
                  <a:t>Χ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 smtClean="0"/>
                  <a:t>(</a:t>
                </a:r>
                <a:r>
                  <a:rPr lang="el-GR" dirty="0"/>
                  <a:t>ψ</a:t>
                </a:r>
                <a:r>
                  <a:rPr lang="ru-RU" baseline="-25000" dirty="0"/>
                  <a:t>12 </a:t>
                </a:r>
                <a:r>
                  <a:rPr lang="en-US" dirty="0" smtClean="0"/>
                  <a:t>+</a:t>
                </a:r>
                <a:r>
                  <a:rPr lang="el-GR" dirty="0" smtClean="0"/>
                  <a:t> ψ</a:t>
                </a:r>
                <a:r>
                  <a:rPr lang="ru-RU" baseline="-25000" dirty="0" smtClean="0"/>
                  <a:t>2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)	Χ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(</a:t>
                </a:r>
                <a:r>
                  <a:rPr lang="el-GR" dirty="0"/>
                  <a:t>ψ</a:t>
                </a:r>
                <a:r>
                  <a:rPr lang="ru-RU" baseline="-25000" dirty="0"/>
                  <a:t>12 </a:t>
                </a:r>
                <a:r>
                  <a:rPr lang="en-US" dirty="0" smtClean="0"/>
                  <a:t>-</a:t>
                </a:r>
                <a:r>
                  <a:rPr lang="el-GR" dirty="0" smtClean="0"/>
                  <a:t> </a:t>
                </a:r>
                <a:r>
                  <a:rPr lang="el-GR" dirty="0"/>
                  <a:t>ψ</a:t>
                </a:r>
                <a:r>
                  <a:rPr lang="ru-RU" baseline="-25000" dirty="0"/>
                  <a:t>2</a:t>
                </a:r>
                <a:r>
                  <a:rPr lang="en-US" baseline="-25000" dirty="0"/>
                  <a:t>1</a:t>
                </a:r>
                <a:r>
                  <a:rPr lang="en-US" dirty="0"/>
                  <a:t>)</a:t>
                </a:r>
              </a:p>
              <a:p>
                <a:pPr marL="127000" indent="0" algn="l">
                  <a:buNone/>
                </a:pPr>
                <a:r>
                  <a:rPr lang="ru-RU" dirty="0"/>
                  <a:t>Собственные значения:</a:t>
                </a:r>
              </a:p>
              <a:p>
                <a:pPr marL="127000" indent="0" algn="l">
                  <a:buNone/>
                </a:pPr>
                <a:r>
                  <a:rPr lang="en-US" dirty="0"/>
                  <a:t>de</a:t>
                </a:r>
                <a:r>
                  <a:rPr lang="en-US" baseline="-25000" dirty="0"/>
                  <a:t>1</a:t>
                </a:r>
                <a:r>
                  <a:rPr lang="en-US" dirty="0"/>
                  <a:t>=13,503</a:t>
                </a:r>
                <a:r>
                  <a:rPr lang="ru-RU" dirty="0"/>
                  <a:t> </a:t>
                </a:r>
                <a:r>
                  <a:rPr lang="ru-RU" dirty="0" smtClean="0"/>
                  <a:t>мэВ</a:t>
                </a:r>
                <a:r>
                  <a:rPr lang="en-US" dirty="0" smtClean="0"/>
                  <a:t>	de</a:t>
                </a:r>
                <a:r>
                  <a:rPr lang="ru-RU" baseline="-25000" dirty="0"/>
                  <a:t>2</a:t>
                </a:r>
                <a:r>
                  <a:rPr lang="en-US" dirty="0"/>
                  <a:t>=</a:t>
                </a:r>
                <a:r>
                  <a:rPr lang="ru-RU" dirty="0"/>
                  <a:t>-0,058 мэВ</a:t>
                </a:r>
              </a:p>
              <a:p>
                <a:pPr marL="127000" indent="0" algn="l">
                  <a:buNone/>
                </a:pPr>
                <a:r>
                  <a:rPr lang="en-US" dirty="0" err="1"/>
                  <a:t>de</a:t>
                </a:r>
                <a:r>
                  <a:rPr lang="en-US" baseline="-25000" dirty="0" err="1"/>
                  <a:t>i</a:t>
                </a:r>
                <a:r>
                  <a:rPr lang="en-US" dirty="0"/>
                  <a:t>=</a:t>
                </a:r>
                <a:r>
                  <a:rPr lang="ru-RU" dirty="0">
                    <a:solidFill>
                      <a:srgbClr val="434343"/>
                    </a:solidFill>
                  </a:rPr>
                  <a:t> ⟨</a:t>
                </a:r>
                <a:r>
                  <a:rPr lang="en-US" dirty="0">
                    <a:solidFill>
                      <a:srgbClr val="434343"/>
                    </a:solidFill>
                    <a:latin typeface="Darker Grotesque SemiBold" panose="020B0604020202020204" charset="0"/>
                  </a:rPr>
                  <a:t> </a:t>
                </a:r>
                <a:r>
                  <a:rPr lang="en-US" dirty="0" err="1"/>
                  <a:t>Χ</a:t>
                </a:r>
                <a:r>
                  <a:rPr lang="en-US" baseline="-25000" dirty="0" err="1"/>
                  <a:t>i</a:t>
                </a:r>
                <a:r>
                  <a:rPr lang="en-US" baseline="-25000" dirty="0"/>
                  <a:t> </a:t>
                </a:r>
                <a:r>
                  <a:rPr lang="en-US" dirty="0">
                    <a:solidFill>
                      <a:srgbClr val="434343"/>
                    </a:solidFill>
                    <a:latin typeface="Darker Grotesque SemiBold" panose="020B0604020202020204" charset="0"/>
                  </a:rPr>
                  <a:t>| </a:t>
                </a:r>
                <a:r>
                  <a:rPr lang="en-US" u="sng" dirty="0">
                    <a:solidFill>
                      <a:srgbClr val="434343"/>
                    </a:solidFill>
                    <a:latin typeface="Darker Grotesque SemiBold" panose="020B0604020202020204" charset="0"/>
                  </a:rPr>
                  <a:t>V</a:t>
                </a:r>
                <a:r>
                  <a:rPr lang="el-GR" dirty="0">
                    <a:solidFill>
                      <a:srgbClr val="434343"/>
                    </a:solidFill>
                  </a:rPr>
                  <a:t> </a:t>
                </a:r>
                <a:r>
                  <a:rPr lang="en-US" dirty="0">
                    <a:solidFill>
                      <a:srgbClr val="434343"/>
                    </a:solidFill>
                    <a:latin typeface="Darker Grotesque SemiBold" panose="020B0604020202020204" charset="0"/>
                  </a:rPr>
                  <a:t>|</a:t>
                </a:r>
                <a:r>
                  <a:rPr lang="el-GR" dirty="0"/>
                  <a:t> </a:t>
                </a:r>
                <a:r>
                  <a:rPr lang="en-US" dirty="0" err="1"/>
                  <a:t>Χ</a:t>
                </a:r>
                <a:r>
                  <a:rPr lang="en-US" baseline="-25000" dirty="0" err="1"/>
                  <a:t>i</a:t>
                </a:r>
                <a:r>
                  <a:rPr lang="ru-RU" baseline="-25000" dirty="0"/>
                  <a:t> </a:t>
                </a:r>
                <a:r>
                  <a:rPr lang="ru-RU" dirty="0">
                    <a:solidFill>
                      <a:srgbClr val="434343"/>
                    </a:solidFill>
                  </a:rPr>
                  <a:t>⟩</a:t>
                </a:r>
                <a:r>
                  <a:rPr lang="en-US" dirty="0">
                    <a:solidFill>
                      <a:srgbClr val="434343"/>
                    </a:solidFill>
                  </a:rPr>
                  <a:t>  </a:t>
                </a:r>
                <a:endParaRPr lang="en-US" dirty="0"/>
              </a:p>
              <a:p>
                <a:pPr marL="127000" indent="0" algn="l">
                  <a:buNone/>
                </a:pPr>
                <a:endParaRPr lang="en-US" sz="1800" b="1" dirty="0"/>
              </a:p>
              <a:p>
                <a:pPr marL="127000" indent="0" algn="l">
                  <a:buNone/>
                </a:pPr>
                <a:endParaRPr lang="en-US" sz="1800" b="1" dirty="0" smtClean="0"/>
              </a:p>
            </p:txBody>
          </p:sp>
        </mc:Choice>
        <mc:Fallback xmlns="">
          <p:sp>
            <p:nvSpPr>
              <p:cNvPr id="7" name="Текст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247651" y="2730281"/>
                <a:ext cx="3905250" cy="3508593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270" y="2730281"/>
            <a:ext cx="3600000" cy="2865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6300" y="2730281"/>
            <a:ext cx="3600000" cy="28642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7048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>
            <a:spLocks noGrp="1"/>
          </p:cNvSpPr>
          <p:nvPr>
            <p:ph type="subTitle" idx="5"/>
          </p:nvPr>
        </p:nvSpPr>
        <p:spPr>
          <a:xfrm>
            <a:off x="4597765" y="3451499"/>
            <a:ext cx="2981700" cy="250162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dirty="0" smtClean="0"/>
              <a:t>Приведенные методы наиболее используемы в вопросах касающихся неразрешимых аналитически уравнений.</a:t>
            </a:r>
            <a:endParaRPr dirty="0"/>
          </a:p>
        </p:txBody>
      </p:sp>
      <p:sp>
        <p:nvSpPr>
          <p:cNvPr id="231" name="Google Shape;231;p19"/>
          <p:cNvSpPr txBox="1">
            <a:spLocks noGrp="1"/>
          </p:cNvSpPr>
          <p:nvPr>
            <p:ph type="subTitle" idx="7"/>
          </p:nvPr>
        </p:nvSpPr>
        <p:spPr>
          <a:xfrm>
            <a:off x="8340978" y="3495031"/>
            <a:ext cx="2981700" cy="200089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dirty="0" smtClean="0"/>
              <a:t>Познакомить с теорией и на  простейших примерах продемонстрировать теорию возмущений и вариационный метод.</a:t>
            </a:r>
            <a:endParaRPr dirty="0"/>
          </a:p>
        </p:txBody>
      </p:sp>
      <p:sp>
        <p:nvSpPr>
          <p:cNvPr id="233" name="Google Shape;233;p19"/>
          <p:cNvSpPr txBox="1">
            <a:spLocks noGrp="1"/>
          </p:cNvSpPr>
          <p:nvPr>
            <p:ph type="subTitle" idx="1"/>
          </p:nvPr>
        </p:nvSpPr>
        <p:spPr>
          <a:xfrm>
            <a:off x="854578" y="3495030"/>
            <a:ext cx="2974385" cy="210566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dirty="0" smtClean="0"/>
              <a:t>Проблемой является столкновение с </a:t>
            </a:r>
            <a:r>
              <a:rPr lang="ru-RU" dirty="0" err="1" smtClean="0"/>
              <a:t>нерешаемостью</a:t>
            </a:r>
            <a:r>
              <a:rPr lang="ru-RU" dirty="0" smtClean="0"/>
              <a:t> аналитическим подходом уравнения </a:t>
            </a:r>
            <a:r>
              <a:rPr lang="ru-RU" dirty="0" err="1" smtClean="0"/>
              <a:t>Шредингёра</a:t>
            </a:r>
            <a:r>
              <a:rPr lang="ru-RU" dirty="0" smtClean="0"/>
              <a:t>.</a:t>
            </a:r>
            <a:endParaRPr dirty="0"/>
          </a:p>
        </p:txBody>
      </p:sp>
      <p:grpSp>
        <p:nvGrpSpPr>
          <p:cNvPr id="235" name="Google Shape;235;p19"/>
          <p:cNvGrpSpPr/>
          <p:nvPr/>
        </p:nvGrpSpPr>
        <p:grpSpPr>
          <a:xfrm>
            <a:off x="10949325" y="570600"/>
            <a:ext cx="846900" cy="336000"/>
            <a:chOff x="10949325" y="570600"/>
            <a:chExt cx="846900" cy="336000"/>
          </a:xfrm>
        </p:grpSpPr>
        <p:sp>
          <p:nvSpPr>
            <p:cNvPr id="236" name="Google Shape;236;p19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" name="Google Shape;238;p19"/>
          <p:cNvSpPr txBox="1">
            <a:spLocks noGrp="1"/>
          </p:cNvSpPr>
          <p:nvPr>
            <p:ph type="title"/>
          </p:nvPr>
        </p:nvSpPr>
        <p:spPr>
          <a:xfrm>
            <a:off x="854575" y="2281375"/>
            <a:ext cx="2981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smtClean="0"/>
              <a:t>Проблема</a:t>
            </a:r>
            <a:endParaRPr sz="4000" dirty="0"/>
          </a:p>
        </p:txBody>
      </p:sp>
      <p:sp>
        <p:nvSpPr>
          <p:cNvPr id="239" name="Google Shape;239;p19"/>
          <p:cNvSpPr txBox="1">
            <a:spLocks noGrp="1"/>
          </p:cNvSpPr>
          <p:nvPr>
            <p:ph type="title" idx="2"/>
          </p:nvPr>
        </p:nvSpPr>
        <p:spPr>
          <a:xfrm>
            <a:off x="4605075" y="2281375"/>
            <a:ext cx="2981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smtClean="0"/>
              <a:t>Актуальность</a:t>
            </a:r>
            <a:endParaRPr sz="3200" dirty="0"/>
          </a:p>
        </p:txBody>
      </p:sp>
      <p:sp>
        <p:nvSpPr>
          <p:cNvPr id="240" name="Google Shape;240;p19"/>
          <p:cNvSpPr txBox="1">
            <a:spLocks noGrp="1"/>
          </p:cNvSpPr>
          <p:nvPr>
            <p:ph type="title" idx="3"/>
          </p:nvPr>
        </p:nvSpPr>
        <p:spPr>
          <a:xfrm>
            <a:off x="8355575" y="2281375"/>
            <a:ext cx="2981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smtClean="0"/>
              <a:t>Цель</a:t>
            </a:r>
            <a:endParaRPr sz="3200" dirty="0"/>
          </a:p>
        </p:txBody>
      </p:sp>
      <p:cxnSp>
        <p:nvCxnSpPr>
          <p:cNvPr id="241" name="Google Shape;241;p19"/>
          <p:cNvCxnSpPr/>
          <p:nvPr/>
        </p:nvCxnSpPr>
        <p:spPr>
          <a:xfrm>
            <a:off x="1812225" y="3357125"/>
            <a:ext cx="1062000" cy="0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19"/>
          <p:cNvCxnSpPr/>
          <p:nvPr/>
        </p:nvCxnSpPr>
        <p:spPr>
          <a:xfrm>
            <a:off x="5562725" y="3357125"/>
            <a:ext cx="1062000" cy="0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p19"/>
          <p:cNvCxnSpPr/>
          <p:nvPr/>
        </p:nvCxnSpPr>
        <p:spPr>
          <a:xfrm>
            <a:off x="9313225" y="3357125"/>
            <a:ext cx="1062000" cy="0"/>
          </a:xfrm>
          <a:prstGeom prst="straightConnector1">
            <a:avLst/>
          </a:prstGeom>
          <a:noFill/>
          <a:ln w="38100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" name="Google Shape;244;p19"/>
          <p:cNvSpPr txBox="1">
            <a:spLocks noGrp="1"/>
          </p:cNvSpPr>
          <p:nvPr>
            <p:ph type="title" idx="9"/>
          </p:nvPr>
        </p:nvSpPr>
        <p:spPr>
          <a:xfrm>
            <a:off x="196800" y="292875"/>
            <a:ext cx="11798400" cy="940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Постановка задачи</a:t>
            </a:r>
            <a:endParaRPr dirty="0"/>
          </a:p>
        </p:txBody>
      </p:sp>
      <p:sp>
        <p:nvSpPr>
          <p:cNvPr id="253" name="Google Shape;253;p19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Прямоугольник 28"/>
          <p:cNvSpPr/>
          <p:nvPr/>
        </p:nvSpPr>
        <p:spPr>
          <a:xfrm>
            <a:off x="19050" y="5375275"/>
            <a:ext cx="425450" cy="1466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0858500" y="495300"/>
            <a:ext cx="1019175" cy="738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/>
      <p:bldP spid="231" grpId="0" build="p"/>
      <p:bldP spid="233" grpId="0" build="p"/>
      <p:bldP spid="238" grpId="0"/>
      <p:bldP spid="239" grpId="0"/>
      <p:bldP spid="2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0904220" y="495300"/>
            <a:ext cx="1028700" cy="75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4" name="Google Shape;284;p21"/>
          <p:cNvSpPr txBox="1">
            <a:spLocks noGrp="1"/>
          </p:cNvSpPr>
          <p:nvPr>
            <p:ph type="title"/>
          </p:nvPr>
        </p:nvSpPr>
        <p:spPr>
          <a:xfrm>
            <a:off x="415600" y="142876"/>
            <a:ext cx="11360700" cy="90919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ru-RU" sz="2400" dirty="0" smtClean="0"/>
              <a:t>Движение </a:t>
            </a:r>
            <a:r>
              <a:rPr lang="ru-RU" sz="2400" dirty="0"/>
              <a:t>частицы в двумерной</a:t>
            </a:r>
            <a:r>
              <a:rPr lang="en-US" sz="2400" dirty="0" smtClean="0"/>
              <a:t> </a:t>
            </a:r>
            <a:r>
              <a:rPr lang="ru-RU" sz="2400" dirty="0" smtClean="0"/>
              <a:t>потенциальной </a:t>
            </a:r>
            <a:r>
              <a:rPr lang="ru-RU" sz="2400" dirty="0"/>
              <a:t>яме </a:t>
            </a:r>
            <a:r>
              <a:rPr lang="ru-RU" sz="2400" dirty="0" smtClean="0"/>
              <a:t>квадратного профиля </a:t>
            </a:r>
            <a:r>
              <a:rPr lang="ru-RU" sz="2400" dirty="0"/>
              <a:t>с бесконечными </a:t>
            </a:r>
            <a:r>
              <a:rPr lang="ru-RU" sz="2400" dirty="0" smtClean="0"/>
              <a:t>стенками. Возмущение в виде ступеньки</a:t>
            </a:r>
            <a:r>
              <a:rPr lang="en-US" sz="2400" baseline="30000" dirty="0" smtClean="0"/>
              <a:t>*</a:t>
            </a:r>
            <a:r>
              <a:rPr lang="en-US" sz="2400" dirty="0" smtClean="0"/>
              <a:t>.</a:t>
            </a:r>
            <a:endParaRPr sz="2400" dirty="0"/>
          </a:p>
        </p:txBody>
      </p:sp>
      <p:sp>
        <p:nvSpPr>
          <p:cNvPr id="303" name="Google Shape;303;p21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Прямоугольник 28"/>
          <p:cNvSpPr/>
          <p:nvPr/>
        </p:nvSpPr>
        <p:spPr>
          <a:xfrm>
            <a:off x="19050" y="5375274"/>
            <a:ext cx="425450" cy="1482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idx="2"/>
          </p:nvPr>
        </p:nvSpPr>
        <p:spPr>
          <a:xfrm>
            <a:off x="247650" y="6174601"/>
            <a:ext cx="11944350" cy="266699"/>
          </a:xfrm>
        </p:spPr>
        <p:txBody>
          <a:bodyPr/>
          <a:lstStyle/>
          <a:p>
            <a:pPr marL="127000" indent="0">
              <a:buNone/>
            </a:pPr>
            <a:r>
              <a:rPr lang="ru-RU" sz="1800" b="1" dirty="0" smtClean="0"/>
              <a:t>Зависимость поправок от коэффициента связи – линейна.</a:t>
            </a:r>
            <a:endParaRPr lang="en-US" sz="18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612" y="2230876"/>
            <a:ext cx="4638675" cy="3886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422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 txBox="1">
            <a:spLocks noGrp="1"/>
          </p:cNvSpPr>
          <p:nvPr>
            <p:ph type="title" idx="2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b="1" dirty="0"/>
              <a:t>Стационарная теория </a:t>
            </a:r>
            <a:r>
              <a:rPr lang="ru-RU" b="1" dirty="0" smtClean="0"/>
              <a:t>возмущений</a:t>
            </a:r>
            <a:endParaRPr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19050" y="5441950"/>
            <a:ext cx="425450" cy="1416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429678" y="2362535"/>
            <a:ext cx="5024386" cy="259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2100"/>
              </a:spcAft>
              <a:buClr>
                <a:schemeClr val="dk2"/>
              </a:buClr>
              <a:buSzPts val="1800"/>
            </a:pP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Стационарная теория возмущений подразумевает решение 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стационарного уравнения </a:t>
            </a:r>
            <a:r>
              <a:rPr lang="ru-RU" sz="1800" b="1" dirty="0" err="1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Шрёдингера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, то есть операторы явно не зависят от времени.</a:t>
            </a:r>
          </a:p>
          <a:p>
            <a:pPr algn="ctr">
              <a:lnSpc>
                <a:spcPct val="115000"/>
              </a:lnSpc>
              <a:spcAft>
                <a:spcPts val="2100"/>
              </a:spcAft>
              <a:buClr>
                <a:schemeClr val="dk2"/>
              </a:buClr>
              <a:buSzPts val="1800"/>
            </a:pP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Стационарная теория возмущений, опять же, подразделяется на два принципиально  различающихся случая.</a:t>
            </a:r>
            <a:endParaRPr lang="en-US" sz="1800" b="1" dirty="0" smtClean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444841" y="2659673"/>
            <a:ext cx="4084773" cy="369332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Стационарная теория возмущений</a:t>
            </a:r>
            <a:endParaRPr lang="ru-RU" sz="1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444841" y="3658274"/>
            <a:ext cx="1717137" cy="307777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Есть вырождение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3865376" y="3658274"/>
            <a:ext cx="1664238" cy="307777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Нет вырождения</a:t>
            </a:r>
            <a:endParaRPr lang="ru-RU" dirty="0"/>
          </a:p>
        </p:txBody>
      </p:sp>
      <p:cxnSp>
        <p:nvCxnSpPr>
          <p:cNvPr id="9" name="Соединительная линия уступом 8"/>
          <p:cNvCxnSpPr>
            <a:stCxn id="6" idx="2"/>
            <a:endCxn id="7" idx="0"/>
          </p:cNvCxnSpPr>
          <p:nvPr/>
        </p:nvCxnSpPr>
        <p:spPr>
          <a:xfrm rot="5400000">
            <a:off x="2580685" y="2751730"/>
            <a:ext cx="629269" cy="11838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>
            <a:stCxn id="6" idx="2"/>
            <a:endCxn id="23" idx="0"/>
          </p:cNvCxnSpPr>
          <p:nvPr/>
        </p:nvCxnSpPr>
        <p:spPr>
          <a:xfrm rot="16200000" flipH="1">
            <a:off x="3777727" y="2738505"/>
            <a:ext cx="629269" cy="12102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/>
          <p:cNvSpPr/>
          <p:nvPr/>
        </p:nvSpPr>
        <p:spPr>
          <a:xfrm>
            <a:off x="10865708" y="535459"/>
            <a:ext cx="910592" cy="642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9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Google Shape;213;p18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342899" y="1914525"/>
                <a:ext cx="5676901" cy="3931481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ru-RU" b="1" dirty="0" smtClean="0">
                    <a:sym typeface="Darker Grotesque"/>
                  </a:rPr>
                  <a:t>	Применимость:  Гамильтониан</a:t>
                </a:r>
                <a:r>
                  <a:rPr lang="en-US" b="1" dirty="0" smtClean="0">
                    <a:sym typeface="Darker Grotesque"/>
                  </a:rPr>
                  <a:t> </a:t>
                </a:r>
                <a:r>
                  <a:rPr lang="en-US" b="1" u="sng" dirty="0"/>
                  <a:t>H</a:t>
                </a:r>
                <a:r>
                  <a:rPr lang="en-US" sz="2000" b="1" u="sng" dirty="0" smtClean="0"/>
                  <a:t> </a:t>
                </a:r>
                <a:r>
                  <a:rPr lang="ru-RU" b="1" dirty="0" smtClean="0">
                    <a:sym typeface="Darker Grotesque"/>
                  </a:rPr>
                  <a:t>системы можно представить  в виде:</a:t>
                </a:r>
              </a:p>
              <a:p>
                <a:pPr marL="0" lvl="0" indent="0" algn="ctr">
                  <a:buNone/>
                </a:pPr>
                <a:r>
                  <a:rPr lang="en-US" sz="2400" b="1" u="sng" dirty="0"/>
                  <a:t>H= H</a:t>
                </a:r>
                <a:r>
                  <a:rPr lang="en-US" sz="2400" b="1" baseline="-25000" dirty="0"/>
                  <a:t>0</a:t>
                </a:r>
                <a:r>
                  <a:rPr lang="ru-RU" sz="2400" b="1" dirty="0" smtClean="0"/>
                  <a:t>+</a:t>
                </a:r>
                <a:r>
                  <a:rPr lang="el-GR" sz="2400" dirty="0"/>
                  <a:t> λ </a:t>
                </a:r>
                <a:r>
                  <a:rPr lang="en-US" sz="2400" b="1" u="sng" dirty="0" smtClean="0"/>
                  <a:t>V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dirty="0" smtClean="0"/>
              </a:p>
              <a:p>
                <a:pPr marL="0" lvl="0" indent="0">
                  <a:buNone/>
                </a:pPr>
                <a:r>
                  <a:rPr lang="ru-RU" dirty="0" smtClean="0"/>
                  <a:t>где</a:t>
                </a:r>
                <a:r>
                  <a:rPr lang="en-US" dirty="0" smtClean="0"/>
                  <a:t> </a:t>
                </a:r>
                <a:r>
                  <a:rPr lang="en-US" sz="2400" b="1" u="sng" dirty="0" smtClean="0"/>
                  <a:t>H</a:t>
                </a:r>
                <a:r>
                  <a:rPr lang="en-US" sz="2400" b="1" baseline="-25000" dirty="0" smtClean="0"/>
                  <a:t>0</a:t>
                </a:r>
                <a:r>
                  <a:rPr lang="ru-RU" dirty="0" smtClean="0"/>
                  <a:t>- гамильтониан системы, имеющей аналитическое решение,</a:t>
                </a:r>
              </a:p>
              <a:p>
                <a:pPr marL="0" lvl="0" indent="0">
                  <a:buNone/>
                </a:pPr>
                <a:r>
                  <a:rPr lang="el-GR" dirty="0" smtClean="0"/>
                  <a:t>λ</a:t>
                </a:r>
                <a:r>
                  <a:rPr lang="en-US" dirty="0" smtClean="0"/>
                  <a:t> &lt;&lt; 1 </a:t>
                </a:r>
                <a:r>
                  <a:rPr lang="ru-RU" dirty="0" smtClean="0"/>
                  <a:t>–константа связи</a:t>
                </a:r>
                <a:r>
                  <a:rPr lang="en-US" dirty="0" smtClean="0"/>
                  <a:t>,</a:t>
                </a:r>
              </a:p>
              <a:p>
                <a:pPr marL="0" lvl="0" indent="0">
                  <a:buNone/>
                </a:pPr>
                <a:r>
                  <a:rPr lang="en-US" sz="2000" b="1" u="sng" dirty="0" smtClean="0"/>
                  <a:t>V</a:t>
                </a:r>
                <a:r>
                  <a:rPr lang="en-US" sz="2000" b="1" dirty="0" smtClean="0"/>
                  <a:t> </a:t>
                </a:r>
                <a:r>
                  <a:rPr lang="en-US" dirty="0" smtClean="0"/>
                  <a:t>-</a:t>
                </a:r>
                <a:r>
                  <a:rPr lang="ru-RU" dirty="0" smtClean="0"/>
                  <a:t> </a:t>
                </a:r>
                <a:r>
                  <a:rPr lang="ru-RU" dirty="0"/>
                  <a:t>оператор </a:t>
                </a:r>
                <a:r>
                  <a:rPr lang="ru-RU" dirty="0" smtClean="0"/>
                  <a:t>возмущения.</a:t>
                </a:r>
                <a:endParaRPr dirty="0"/>
              </a:p>
            </p:txBody>
          </p:sp>
        </mc:Choice>
        <mc:Fallback xmlns="">
          <p:sp>
            <p:nvSpPr>
              <p:cNvPr id="213" name="Google Shape;213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3"/>
              </p:nvPr>
            </p:nvSpPr>
            <p:spPr>
              <a:xfrm>
                <a:off x="342899" y="1914525"/>
                <a:ext cx="5676901" cy="3931481"/>
              </a:xfrm>
              <a:prstGeom prst="rect">
                <a:avLst/>
              </a:prstGeom>
              <a:blipFill rotWithShape="0">
                <a:blip r:embed="rId3"/>
                <a:stretch>
                  <a:fillRect l="-8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Google Shape;223;p18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Прямоугольник 15"/>
          <p:cNvSpPr/>
          <p:nvPr/>
        </p:nvSpPr>
        <p:spPr>
          <a:xfrm>
            <a:off x="19050" y="5375274"/>
            <a:ext cx="425450" cy="1482725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43225" y="288567"/>
            <a:ext cx="6553200" cy="763500"/>
          </a:xfrm>
        </p:spPr>
        <p:txBody>
          <a:bodyPr/>
          <a:lstStyle/>
          <a:p>
            <a:r>
              <a:rPr lang="ru-RU" dirty="0" smtClean="0"/>
              <a:t>Теория возмущений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0858500" y="447675"/>
            <a:ext cx="1019175" cy="771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idx="4"/>
          </p:nvPr>
        </p:nvSpPr>
        <p:spPr>
          <a:xfrm>
            <a:off x="6753225" y="2200277"/>
            <a:ext cx="4772025" cy="571498"/>
          </a:xfrm>
          <a:solidFill>
            <a:srgbClr val="EFEFEF"/>
          </a:solidFill>
          <a:ln w="12700" cmpd="dbl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/>
          <a:lstStyle/>
          <a:p>
            <a:pPr marL="88900" indent="0" algn="ctr">
              <a:buNone/>
            </a:pPr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Теория возмущений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Соединительная линия уступом 5"/>
          <p:cNvCxnSpPr>
            <a:stCxn id="4" idx="2"/>
            <a:endCxn id="8" idx="0"/>
          </p:cNvCxnSpPr>
          <p:nvPr/>
        </p:nvCxnSpPr>
        <p:spPr>
          <a:xfrm rot="5400000">
            <a:off x="8208552" y="2450717"/>
            <a:ext cx="609629" cy="125174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6635750" y="3381404"/>
            <a:ext cx="2503487" cy="523220"/>
          </a:xfrm>
          <a:prstGeom prst="rect">
            <a:avLst/>
          </a:prstGeom>
          <a:solidFill>
            <a:srgbClr val="EFEFEF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u="sng" dirty="0" smtClean="0">
                <a:latin typeface="Darker Grotesque" panose="020B0604020202020204" charset="0"/>
                <a:cs typeface="Darker Grotesque" panose="020B0604020202020204" charset="0"/>
              </a:rPr>
              <a:t>H</a:t>
            </a:r>
            <a:r>
              <a:rPr lang="en-US" b="1" baseline="-25000" dirty="0" smtClean="0">
                <a:latin typeface="Darker Grotesque" panose="020B0604020202020204" charset="0"/>
                <a:cs typeface="Darker Grotesque" panose="020B0604020202020204" charset="0"/>
              </a:rPr>
              <a:t>0</a:t>
            </a:r>
            <a:r>
              <a:rPr lang="en-US" b="1" dirty="0">
                <a:latin typeface="Darker Grotesque" panose="020B0604020202020204" charset="0"/>
                <a:cs typeface="Darker Grotesque" panose="020B0604020202020204" charset="0"/>
              </a:rPr>
              <a:t>,</a:t>
            </a:r>
            <a:r>
              <a:rPr lang="el-GR" dirty="0" smtClean="0">
                <a:latin typeface="Darker Grotesque" panose="020B0604020202020204" charset="0"/>
                <a:cs typeface="Darker Grotesque" panose="020B0604020202020204" charset="0"/>
              </a:rPr>
              <a:t> </a:t>
            </a:r>
            <a:r>
              <a:rPr lang="en-US" b="1" u="sng" dirty="0" smtClean="0">
                <a:latin typeface="Darker Grotesque" panose="020B0604020202020204" charset="0"/>
                <a:cs typeface="Darker Grotesque" panose="020B0604020202020204" charset="0"/>
              </a:rPr>
              <a:t>V</a:t>
            </a:r>
            <a:r>
              <a:rPr lang="en-US" b="1" dirty="0" smtClean="0">
                <a:latin typeface="Darker Grotesque" panose="020B0604020202020204" charset="0"/>
                <a:cs typeface="Darker Grotesque" panose="020B0604020202020204" charset="0"/>
              </a:rPr>
              <a:t> </a:t>
            </a:r>
            <a:r>
              <a:rPr lang="ru-RU" dirty="0" smtClean="0">
                <a:latin typeface="Darker Grotesque" panose="020B0604020202020204" charset="0"/>
                <a:cs typeface="Darker Grotesque" panose="020B0604020202020204" charset="0"/>
              </a:rPr>
              <a:t>не зависят от времени</a:t>
            </a:r>
            <a:endParaRPr lang="ru-RU" dirty="0">
              <a:latin typeface="Darker Grotesque" panose="020B0604020202020204" charset="0"/>
              <a:cs typeface="Darker Grotesque" panose="020B060402020202020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410700" y="3381404"/>
            <a:ext cx="2305050" cy="307777"/>
          </a:xfrm>
          <a:prstGeom prst="rect">
            <a:avLst/>
          </a:prstGeom>
          <a:solidFill>
            <a:srgbClr val="EFEFEF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atin typeface="Darker Grotesque" panose="020B0604020202020204" charset="0"/>
                <a:cs typeface="Darker Grotesque" panose="020B0604020202020204" charset="0"/>
              </a:rPr>
              <a:t>H</a:t>
            </a:r>
            <a:r>
              <a:rPr lang="en-US" b="1" baseline="-25000" dirty="0">
                <a:latin typeface="Darker Grotesque" panose="020B0604020202020204" charset="0"/>
                <a:cs typeface="Darker Grotesque" panose="020B0604020202020204" charset="0"/>
              </a:rPr>
              <a:t>0</a:t>
            </a:r>
            <a:r>
              <a:rPr lang="en-US" b="1" dirty="0">
                <a:latin typeface="Darker Grotesque" panose="020B0604020202020204" charset="0"/>
                <a:cs typeface="Darker Grotesque" panose="020B0604020202020204" charset="0"/>
              </a:rPr>
              <a:t>,</a:t>
            </a:r>
            <a:r>
              <a:rPr lang="el-GR" dirty="0">
                <a:latin typeface="Darker Grotesque" panose="020B0604020202020204" charset="0"/>
                <a:cs typeface="Darker Grotesque" panose="020B0604020202020204" charset="0"/>
              </a:rPr>
              <a:t> </a:t>
            </a:r>
            <a:r>
              <a:rPr lang="en-US" b="1" u="sng" dirty="0">
                <a:latin typeface="Darker Grotesque" panose="020B0604020202020204" charset="0"/>
                <a:cs typeface="Darker Grotesque" panose="020B0604020202020204" charset="0"/>
              </a:rPr>
              <a:t>V</a:t>
            </a:r>
            <a:r>
              <a:rPr lang="en-US" b="1" dirty="0">
                <a:latin typeface="Darker Grotesque" panose="020B0604020202020204" charset="0"/>
                <a:cs typeface="Darker Grotesque" panose="020B0604020202020204" charset="0"/>
              </a:rPr>
              <a:t> </a:t>
            </a:r>
            <a:r>
              <a:rPr lang="ru-RU" dirty="0" smtClean="0">
                <a:latin typeface="Darker Grotesque" panose="020B0604020202020204" charset="0"/>
                <a:cs typeface="Darker Grotesque" panose="020B0604020202020204" charset="0"/>
              </a:rPr>
              <a:t>зависят </a:t>
            </a:r>
            <a:r>
              <a:rPr lang="ru-RU" dirty="0">
                <a:latin typeface="Darker Grotesque" panose="020B0604020202020204" charset="0"/>
                <a:cs typeface="Darker Grotesque" panose="020B0604020202020204" charset="0"/>
              </a:rPr>
              <a:t>от времени</a:t>
            </a:r>
          </a:p>
        </p:txBody>
      </p:sp>
      <p:cxnSp>
        <p:nvCxnSpPr>
          <p:cNvPr id="12" name="Соединительная линия уступом 11"/>
          <p:cNvCxnSpPr>
            <a:stCxn id="4" idx="2"/>
            <a:endCxn id="10" idx="0"/>
          </p:cNvCxnSpPr>
          <p:nvPr/>
        </p:nvCxnSpPr>
        <p:spPr>
          <a:xfrm rot="16200000" flipH="1">
            <a:off x="9546417" y="2364595"/>
            <a:ext cx="609629" cy="142398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6635750" y="4526062"/>
            <a:ext cx="2503487" cy="523220"/>
          </a:xfrm>
          <a:prstGeom prst="rect">
            <a:avLst/>
          </a:prstGeom>
          <a:solidFill>
            <a:srgbClr val="EFEFEF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Стационарная теория возмущений</a:t>
            </a:r>
            <a:endParaRPr lang="ru-RU" dirty="0"/>
          </a:p>
        </p:txBody>
      </p:sp>
      <p:sp>
        <p:nvSpPr>
          <p:cNvPr id="37" name="Прямоугольник 36"/>
          <p:cNvSpPr/>
          <p:nvPr/>
        </p:nvSpPr>
        <p:spPr>
          <a:xfrm>
            <a:off x="9251949" y="4526062"/>
            <a:ext cx="2625725" cy="523220"/>
          </a:xfrm>
          <a:prstGeom prst="rect">
            <a:avLst/>
          </a:prstGeom>
          <a:solidFill>
            <a:srgbClr val="EFEFEF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Нестационарная теория возмущений</a:t>
            </a:r>
            <a:endParaRPr lang="ru-RU" dirty="0"/>
          </a:p>
        </p:txBody>
      </p:sp>
      <p:cxnSp>
        <p:nvCxnSpPr>
          <p:cNvPr id="24" name="Прямая со стрелкой 23"/>
          <p:cNvCxnSpPr>
            <a:stCxn id="8" idx="2"/>
            <a:endCxn id="22" idx="0"/>
          </p:cNvCxnSpPr>
          <p:nvPr/>
        </p:nvCxnSpPr>
        <p:spPr>
          <a:xfrm>
            <a:off x="7887494" y="3904624"/>
            <a:ext cx="0" cy="621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10" idx="2"/>
            <a:endCxn id="37" idx="0"/>
          </p:cNvCxnSpPr>
          <p:nvPr/>
        </p:nvCxnSpPr>
        <p:spPr>
          <a:xfrm>
            <a:off x="10563225" y="3689181"/>
            <a:ext cx="1587" cy="836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25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5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650"/>
                            </p:stCondLst>
                            <p:childTnLst>
                              <p:par>
                                <p:cTn id="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/>
      <p:bldP spid="4" grpId="0" build="p" animBg="1"/>
      <p:bldP spid="8" grpId="0" animBg="1"/>
      <p:bldP spid="10" grpId="0" animBg="1"/>
      <p:bldP spid="22" grpId="0" animBg="1"/>
      <p:bldP spid="3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 txBox="1">
            <a:spLocks noGrp="1"/>
          </p:cNvSpPr>
          <p:nvPr>
            <p:ph type="title" idx="2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b="1" dirty="0" smtClean="0"/>
              <a:t>Нестационарная </a:t>
            </a:r>
            <a:r>
              <a:rPr lang="ru-RU" b="1" dirty="0"/>
              <a:t>теория </a:t>
            </a:r>
            <a:r>
              <a:rPr lang="ru-RU" b="1" dirty="0" smtClean="0"/>
              <a:t>возмущений</a:t>
            </a:r>
            <a:endParaRPr dirty="0"/>
          </a:p>
        </p:txBody>
      </p:sp>
      <p:sp>
        <p:nvSpPr>
          <p:cNvPr id="272" name="Google Shape;272;p20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Прямоугольник 15"/>
          <p:cNvSpPr/>
          <p:nvPr/>
        </p:nvSpPr>
        <p:spPr>
          <a:xfrm>
            <a:off x="19050" y="5375274"/>
            <a:ext cx="425450" cy="1482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865708" y="420130"/>
            <a:ext cx="988541" cy="815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76648" y="2166551"/>
            <a:ext cx="3599935" cy="3242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buClr>
                <a:schemeClr val="dk2"/>
              </a:buClr>
              <a:buSzPts val="2200"/>
            </a:pPr>
            <a:r>
              <a:rPr lang="ru-RU" sz="22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Пусть возмущение </a:t>
            </a:r>
            <a:r>
              <a:rPr lang="ru-RU" sz="2200" u="sng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V</a:t>
            </a:r>
            <a:r>
              <a:rPr lang="ru-RU" sz="22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 </a:t>
            </a:r>
            <a:r>
              <a:rPr lang="ru-RU" sz="22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(t) зависит от времени. Будем считать, что возмущение начинает действовать в момент t = 0, т.е. </a:t>
            </a:r>
            <a:r>
              <a:rPr lang="ru-RU" sz="2200" u="sng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V</a:t>
            </a:r>
            <a:r>
              <a:rPr lang="ru-RU" sz="22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 </a:t>
            </a:r>
            <a:r>
              <a:rPr lang="ru-RU" sz="22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(t) ≡ 0 при t &lt; 0</a:t>
            </a:r>
            <a:r>
              <a:rPr lang="ru-RU" sz="22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.</a:t>
            </a:r>
            <a:endParaRPr lang="en-US" sz="2200" dirty="0" smtClean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algn="ctr">
              <a:lnSpc>
                <a:spcPct val="115000"/>
              </a:lnSpc>
              <a:buClr>
                <a:schemeClr val="dk2"/>
              </a:buClr>
              <a:buSzPts val="2200"/>
            </a:pPr>
            <a:r>
              <a:rPr lang="en-US" sz="2400" b="1" u="sng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H</a:t>
            </a:r>
            <a:r>
              <a:rPr lang="en-US" sz="2400" b="1" baseline="-25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en-US" sz="24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= </a:t>
            </a:r>
            <a:r>
              <a:rPr lang="en-US" sz="2400" b="1" u="sng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H</a:t>
            </a:r>
            <a:r>
              <a:rPr lang="en-US" sz="24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(t)</a:t>
            </a:r>
            <a:endParaRPr lang="en-US" sz="2200" dirty="0" smtClean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>
              <a:lnSpc>
                <a:spcPct val="115000"/>
              </a:lnSpc>
              <a:buClr>
                <a:schemeClr val="dk2"/>
              </a:buClr>
              <a:buSzPts val="2200"/>
            </a:pPr>
            <a:endParaRPr lang="ru-RU" sz="2200" dirty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303228" y="2860158"/>
            <a:ext cx="2733440" cy="338554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Внезапное возмущение</a:t>
            </a:r>
            <a:endParaRPr lang="ru-RU" sz="1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03228" y="3720814"/>
            <a:ext cx="2733441" cy="338554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ru-RU" sz="16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Произвольное возмущение</a:t>
            </a:r>
            <a:endParaRPr lang="ru-RU" sz="16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303227" y="4581470"/>
            <a:ext cx="2733441" cy="338554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Периодичное возмущение</a:t>
            </a:r>
            <a:endParaRPr lang="ru-RU" sz="1600" dirty="0"/>
          </a:p>
        </p:txBody>
      </p:sp>
      <p:sp>
        <p:nvSpPr>
          <p:cNvPr id="6" name="Левая фигурная скобка 5"/>
          <p:cNvSpPr/>
          <p:nvPr/>
        </p:nvSpPr>
        <p:spPr>
          <a:xfrm>
            <a:off x="7336465" y="2860158"/>
            <a:ext cx="691116" cy="206271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4715270" y="3597703"/>
            <a:ext cx="2483372" cy="584775"/>
          </a:xfrm>
          <a:prstGeom prst="rect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ru-RU" sz="16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Нестационарная теория </a:t>
            </a:r>
          </a:p>
          <a:p>
            <a:pPr algn="ctr"/>
            <a:r>
              <a:rPr lang="ru-RU" sz="16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возмущений</a:t>
            </a:r>
            <a:endParaRPr lang="ru-RU" sz="1600" dirty="0"/>
          </a:p>
        </p:txBody>
      </p:sp>
      <p:cxnSp>
        <p:nvCxnSpPr>
          <p:cNvPr id="8" name="Прямая со стрелкой 7"/>
          <p:cNvCxnSpPr>
            <a:stCxn id="4" idx="2"/>
          </p:cNvCxnSpPr>
          <p:nvPr/>
        </p:nvCxnSpPr>
        <p:spPr>
          <a:xfrm flipH="1">
            <a:off x="9669947" y="3198712"/>
            <a:ext cx="1" cy="522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5" idx="2"/>
            <a:endCxn id="9" idx="0"/>
          </p:cNvCxnSpPr>
          <p:nvPr/>
        </p:nvCxnSpPr>
        <p:spPr>
          <a:xfrm flipH="1">
            <a:off x="9669948" y="4059368"/>
            <a:ext cx="1" cy="522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77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6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idx="4"/>
          </p:nvPr>
        </p:nvSpPr>
        <p:spPr>
          <a:xfrm>
            <a:off x="6770522" y="1758462"/>
            <a:ext cx="4764985" cy="4309488"/>
          </a:xfrm>
        </p:spPr>
        <p:txBody>
          <a:bodyPr/>
          <a:lstStyle/>
          <a:p>
            <a:pPr marL="88900" indent="0" algn="ctr">
              <a:buNone/>
            </a:pPr>
            <a:r>
              <a:rPr lang="el-GR" dirty="0"/>
              <a:t>Ψ</a:t>
            </a:r>
            <a:r>
              <a:rPr lang="en-US" dirty="0"/>
              <a:t>(0</a:t>
            </a:r>
            <a:r>
              <a:rPr lang="en-US" dirty="0" smtClean="0"/>
              <a:t>) = |</a:t>
            </a:r>
            <a:r>
              <a:rPr lang="ru-RU" dirty="0" smtClean="0"/>
              <a:t> </a:t>
            </a:r>
            <a:r>
              <a:rPr lang="en-US" dirty="0" err="1" smtClean="0"/>
              <a:t>i</a:t>
            </a:r>
            <a:r>
              <a:rPr lang="ru-RU" dirty="0" smtClean="0"/>
              <a:t> ⟩</a:t>
            </a:r>
            <a:endParaRPr lang="en-US" dirty="0" smtClean="0"/>
          </a:p>
          <a:p>
            <a:pPr marL="88900" indent="0" algn="ctr">
              <a:buNone/>
            </a:pPr>
            <a:r>
              <a:rPr lang="el-GR" dirty="0"/>
              <a:t>Ψ</a:t>
            </a:r>
            <a:r>
              <a:rPr lang="en-US" dirty="0" smtClean="0"/>
              <a:t>(</a:t>
            </a:r>
            <a:r>
              <a:rPr lang="en-US" dirty="0"/>
              <a:t>τ</a:t>
            </a:r>
            <a:r>
              <a:rPr lang="en-US" dirty="0" smtClean="0"/>
              <a:t>) </a:t>
            </a:r>
            <a:r>
              <a:rPr lang="ru-RU" b="1" dirty="0" smtClean="0"/>
              <a:t>≈ </a:t>
            </a:r>
            <a:r>
              <a:rPr lang="el-GR" dirty="0"/>
              <a:t>Ψ</a:t>
            </a:r>
            <a:r>
              <a:rPr lang="en-US" dirty="0"/>
              <a:t>(0) =</a:t>
            </a:r>
            <a:r>
              <a:rPr lang="en-US" dirty="0" smtClean="0"/>
              <a:t> |</a:t>
            </a:r>
            <a:r>
              <a:rPr lang="ru-RU" dirty="0" smtClean="0"/>
              <a:t> </a:t>
            </a:r>
            <a:r>
              <a:rPr lang="en-US" dirty="0" err="1" smtClean="0"/>
              <a:t>i</a:t>
            </a:r>
            <a:r>
              <a:rPr lang="ru-RU" dirty="0" smtClean="0"/>
              <a:t> ⟩</a:t>
            </a:r>
            <a:endParaRPr lang="en-US" dirty="0" smtClean="0"/>
          </a:p>
          <a:p>
            <a:pPr marL="88900" indent="0" algn="ctr">
              <a:buNone/>
            </a:pPr>
            <a:r>
              <a:rPr lang="en-US" dirty="0" smtClean="0"/>
              <a:t>τ &lt; T: |</a:t>
            </a:r>
            <a:r>
              <a:rPr lang="el-GR" sz="2400" dirty="0" smtClean="0"/>
              <a:t>Ψ</a:t>
            </a:r>
            <a:r>
              <a:rPr lang="en-US" sz="2400" dirty="0"/>
              <a:t>(τ</a:t>
            </a:r>
            <a:r>
              <a:rPr lang="en-US" sz="2400" dirty="0" smtClean="0"/>
              <a:t>)</a:t>
            </a:r>
            <a:r>
              <a:rPr lang="ru-RU" sz="2400" dirty="0" smtClean="0"/>
              <a:t>⟩</a:t>
            </a:r>
            <a:r>
              <a:rPr lang="en-US" sz="2400" dirty="0" smtClean="0"/>
              <a:t> = </a:t>
            </a:r>
            <a:r>
              <a:rPr lang="el-GR" sz="2400" dirty="0" smtClean="0"/>
              <a:t>Σ</a:t>
            </a:r>
            <a:r>
              <a:rPr lang="en-US" sz="2400" dirty="0" err="1" smtClean="0"/>
              <a:t>a</a:t>
            </a:r>
            <a:r>
              <a:rPr lang="en-US" sz="2400" baseline="-25000" dirty="0" err="1" smtClean="0"/>
              <a:t>k</a:t>
            </a:r>
            <a:r>
              <a:rPr lang="en-US" sz="2400" dirty="0" smtClean="0"/>
              <a:t> </a:t>
            </a:r>
            <a:r>
              <a:rPr lang="en-US" sz="2400" dirty="0"/>
              <a:t>| </a:t>
            </a:r>
            <a:r>
              <a:rPr lang="el-GR" sz="2400" dirty="0" smtClean="0"/>
              <a:t>ψ</a:t>
            </a:r>
            <a:r>
              <a:rPr lang="en-US" sz="2400" baseline="-25000" dirty="0" smtClean="0"/>
              <a:t>k</a:t>
            </a:r>
            <a:r>
              <a:rPr lang="ru-RU" sz="2400" dirty="0" smtClean="0"/>
              <a:t>⟩</a:t>
            </a:r>
            <a:r>
              <a:rPr lang="ru-RU" sz="2400" b="1" dirty="0" smtClean="0"/>
              <a:t> </a:t>
            </a:r>
            <a:endParaRPr lang="en-US" sz="2400" b="1" dirty="0" smtClean="0"/>
          </a:p>
          <a:p>
            <a:pPr marL="88900" indent="0" algn="ctr">
              <a:buNone/>
            </a:pPr>
            <a:r>
              <a:rPr lang="en-US" sz="2000" dirty="0" err="1" smtClean="0"/>
              <a:t>a</a:t>
            </a:r>
            <a:r>
              <a:rPr lang="en-US" sz="2000" baseline="-25000" dirty="0" err="1" smtClean="0"/>
              <a:t>k</a:t>
            </a:r>
            <a:r>
              <a:rPr lang="en-US" sz="2000" dirty="0"/>
              <a:t> </a:t>
            </a:r>
            <a:r>
              <a:rPr lang="en-US" sz="2000" dirty="0" smtClean="0"/>
              <a:t>= </a:t>
            </a:r>
            <a:r>
              <a:rPr lang="ru-RU" dirty="0">
                <a:solidFill>
                  <a:srgbClr val="434343"/>
                </a:solidFill>
              </a:rPr>
              <a:t>⟨</a:t>
            </a:r>
            <a:r>
              <a:rPr lang="en-US" dirty="0">
                <a:solidFill>
                  <a:srgbClr val="434343"/>
                </a:solidFill>
                <a:latin typeface="Darker Grotesque SemiBold" panose="020B0604020202020204" charset="0"/>
              </a:rPr>
              <a:t> </a:t>
            </a:r>
            <a:r>
              <a:rPr lang="el-GR" sz="2000" dirty="0"/>
              <a:t>ψ</a:t>
            </a:r>
            <a:r>
              <a:rPr lang="en-US" sz="2000" baseline="-25000" dirty="0"/>
              <a:t>k</a:t>
            </a:r>
            <a:r>
              <a:rPr lang="en-US" baseline="-25000" dirty="0" smtClean="0"/>
              <a:t> </a:t>
            </a:r>
            <a:r>
              <a:rPr lang="en-US" dirty="0">
                <a:solidFill>
                  <a:srgbClr val="434343"/>
                </a:solidFill>
                <a:latin typeface="Darker Grotesque SemiBold" panose="020B0604020202020204" charset="0"/>
              </a:rPr>
              <a:t>| </a:t>
            </a:r>
            <a:r>
              <a:rPr lang="el-GR" sz="2000" dirty="0"/>
              <a:t>Ψ</a:t>
            </a:r>
            <a:r>
              <a:rPr lang="en-US" sz="2000" dirty="0"/>
              <a:t>(τ</a:t>
            </a:r>
            <a:r>
              <a:rPr lang="en-US" sz="2000" dirty="0" smtClean="0"/>
              <a:t>)</a:t>
            </a:r>
            <a:r>
              <a:rPr lang="ru-RU" dirty="0" smtClean="0">
                <a:solidFill>
                  <a:srgbClr val="434343"/>
                </a:solidFill>
              </a:rPr>
              <a:t>⟩</a:t>
            </a:r>
            <a:r>
              <a:rPr lang="en-US" dirty="0">
                <a:solidFill>
                  <a:srgbClr val="434343"/>
                </a:solidFill>
              </a:rPr>
              <a:t> </a:t>
            </a:r>
            <a:r>
              <a:rPr lang="en-US" dirty="0" smtClean="0">
                <a:solidFill>
                  <a:srgbClr val="434343"/>
                </a:solidFill>
              </a:rPr>
              <a:t>= </a:t>
            </a:r>
            <a:r>
              <a:rPr lang="ru-RU" dirty="0">
                <a:solidFill>
                  <a:srgbClr val="434343"/>
                </a:solidFill>
              </a:rPr>
              <a:t>⟨</a:t>
            </a:r>
            <a:r>
              <a:rPr lang="en-US" dirty="0">
                <a:solidFill>
                  <a:srgbClr val="434343"/>
                </a:solidFill>
                <a:latin typeface="Darker Grotesque SemiBold" panose="020B0604020202020204" charset="0"/>
              </a:rPr>
              <a:t> </a:t>
            </a:r>
            <a:r>
              <a:rPr lang="el-GR" sz="2000" dirty="0"/>
              <a:t>ψ</a:t>
            </a:r>
            <a:r>
              <a:rPr lang="en-US" sz="2000" baseline="-25000" dirty="0"/>
              <a:t>k</a:t>
            </a:r>
            <a:r>
              <a:rPr lang="en-US" baseline="-25000" dirty="0"/>
              <a:t> </a:t>
            </a:r>
            <a:r>
              <a:rPr lang="en-US" dirty="0"/>
              <a:t>|</a:t>
            </a:r>
            <a:r>
              <a:rPr lang="ru-RU" dirty="0"/>
              <a:t> </a:t>
            </a:r>
            <a:r>
              <a:rPr lang="en-US" dirty="0" err="1"/>
              <a:t>i</a:t>
            </a:r>
            <a:r>
              <a:rPr lang="ru-RU" dirty="0"/>
              <a:t> ⟩</a:t>
            </a:r>
          </a:p>
          <a:p>
            <a:pPr marL="88900" indent="0">
              <a:buNone/>
            </a:pPr>
            <a:endParaRPr lang="ru-RU" i="1" dirty="0"/>
          </a:p>
        </p:txBody>
      </p:sp>
      <p:sp>
        <p:nvSpPr>
          <p:cNvPr id="262" name="Google Shape;262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b="1" dirty="0">
                <a:sym typeface="Darker Grotesque SemiBold"/>
              </a:rPr>
              <a:t>Внезапное возмущение</a:t>
            </a:r>
            <a:endParaRPr lang="ru-RU" b="1" dirty="0"/>
          </a:p>
        </p:txBody>
      </p:sp>
      <p:sp>
        <p:nvSpPr>
          <p:cNvPr id="272" name="Google Shape;272;p20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Прямоугольник 15"/>
          <p:cNvSpPr/>
          <p:nvPr/>
        </p:nvSpPr>
        <p:spPr>
          <a:xfrm>
            <a:off x="19050" y="5375274"/>
            <a:ext cx="425450" cy="1482725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865708" y="420130"/>
            <a:ext cx="988541" cy="815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642551" y="2117124"/>
                <a:ext cx="5346357" cy="4540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8900" algn="ctr">
                  <a:lnSpc>
                    <a:spcPct val="115000"/>
                  </a:lnSpc>
                  <a:buClr>
                    <a:schemeClr val="dk2"/>
                  </a:buClr>
                  <a:buSzPts val="2200"/>
                </a:pPr>
                <a:r>
                  <a:rPr lang="ru-RU" sz="22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  <a:sym typeface="Darker Grotesque SemiBold"/>
                  </a:rPr>
                  <a:t>V(</a:t>
                </a:r>
                <a:r>
                  <a:rPr lang="en-US" sz="22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  <a:sym typeface="Darker Grotesque SemiBold"/>
                  </a:rPr>
                  <a:t>t) </a:t>
                </a:r>
                <a:r>
                  <a:rPr lang="el-GR" sz="22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  <a:sym typeface="Darker Grotesque SemiBold"/>
                  </a:rPr>
                  <a:t>ϵ</a:t>
                </a:r>
                <a:r>
                  <a:rPr lang="en-US" sz="22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  <a:sym typeface="Darker Grotesque SemiBold"/>
                  </a:rPr>
                  <a:t> [0, V]</a:t>
                </a:r>
              </a:p>
              <a:p>
                <a:pPr marL="88900" algn="ctr">
                  <a:lnSpc>
                    <a:spcPct val="115000"/>
                  </a:lnSpc>
                  <a:buClr>
                    <a:schemeClr val="dk2"/>
                  </a:buClr>
                  <a:buSzPts val="2200"/>
                </a:pPr>
                <a:r>
                  <a:rPr lang="en-US" sz="22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  <a:sym typeface="Darker Grotesque SemiBold"/>
                  </a:rPr>
                  <a:t>     	</a:t>
                </a:r>
                <a:r>
                  <a:rPr lang="en-US" sz="2200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  <a:sym typeface="Darker Grotesque SemiBold"/>
                  </a:rPr>
                  <a:t>  </a:t>
                </a:r>
                <a:r>
                  <a:rPr lang="en-US" sz="22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  <a:sym typeface="Darker Grotesque SemiBold"/>
                  </a:rPr>
                  <a:t>t </a:t>
                </a:r>
                <a:r>
                  <a:rPr lang="el-GR" sz="22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  <a:sym typeface="Darker Grotesque SemiBold"/>
                  </a:rPr>
                  <a:t>ϵ</a:t>
                </a:r>
                <a:r>
                  <a:rPr lang="en-US" sz="22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  <a:sym typeface="Darker Grotesque SemiBold"/>
                  </a:rPr>
                  <a:t> [0, τ], τ &lt;&lt; T </a:t>
                </a:r>
              </a:p>
              <a:p>
                <a:pPr marL="88900" algn="ctr">
                  <a:lnSpc>
                    <a:spcPct val="115000"/>
                  </a:lnSpc>
                  <a:buClr>
                    <a:schemeClr val="dk2"/>
                  </a:buClr>
                  <a:buSzPts val="22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20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Darker Grotesque SemiBold"/>
                          <a:cs typeface="Darker Grotesque SemiBold"/>
                          <a:sym typeface="Darker Grotesque SemiBold"/>
                        </a:rPr>
                        <m:t>i</m:t>
                      </m:r>
                      <m:r>
                        <a:rPr lang="ru-RU" sz="220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Darker Grotesque SemiBold"/>
                          <a:cs typeface="Darker Grotesque SemiBold"/>
                          <a:sym typeface="Darker Grotesque SemiBold"/>
                        </a:rPr>
                        <m:t>ℏ</m:t>
                      </m:r>
                      <m:f>
                        <m:fPr>
                          <m:ctrlPr>
                            <a:rPr lang="ru-RU" sz="2200" i="1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  <a:ea typeface="Darker Grotesque SemiBold"/>
                              <a:cs typeface="Darker Grotesque SemiBold"/>
                              <a:sym typeface="Darker Grotesque SemiBold"/>
                            </a:rPr>
                          </m:ctrlPr>
                        </m:fPr>
                        <m:num>
                          <m:r>
                            <a:rPr lang="ru-RU" sz="220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  <a:ea typeface="Darker Grotesque SemiBold"/>
                              <a:cs typeface="Darker Grotesque SemiBold"/>
                              <a:sym typeface="Darker Grotesque SemiBold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ru-RU" sz="220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  <a:ea typeface="Darker Grotesque SemiBold"/>
                              <a:cs typeface="Darker Grotesque SemiBold"/>
                              <a:sym typeface="Darker Grotesque SemiBold"/>
                            </a:rPr>
                            <m:t>Ψ</m:t>
                          </m:r>
                        </m:num>
                        <m:den>
                          <m:r>
                            <a:rPr lang="ru-RU" sz="220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  <a:ea typeface="Darker Grotesque SemiBold"/>
                              <a:cs typeface="Darker Grotesque SemiBold"/>
                              <a:sym typeface="Darker Grotesque SemiBold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ru-RU" sz="220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  <a:ea typeface="Darker Grotesque SemiBold"/>
                              <a:cs typeface="Darker Grotesque SemiBold"/>
                              <a:sym typeface="Darker Grotesque SemiBold"/>
                            </a:rPr>
                            <m:t>t</m:t>
                          </m:r>
                        </m:den>
                      </m:f>
                      <m:r>
                        <a:rPr lang="ru-RU" sz="220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Darker Grotesque SemiBold"/>
                          <a:cs typeface="Darker Grotesque SemiBold"/>
                          <a:sym typeface="Darker Grotesque SemiBold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ru-RU" sz="2200" i="1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  <a:ea typeface="Darker Grotesque SemiBold"/>
                              <a:cs typeface="Darker Grotesque SemiBold"/>
                              <a:sym typeface="Darker Grotesque SemiBold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  <a:ea typeface="Darker Grotesque SemiBold"/>
                              <a:cs typeface="Darker Grotesque SemiBold"/>
                              <a:sym typeface="Darker Grotesque SemiBold"/>
                            </a:rPr>
                            <m:t>H</m:t>
                          </m:r>
                        </m:e>
                      </m:acc>
                      <m:r>
                        <m:rPr>
                          <m:sty m:val="p"/>
                        </m:rPr>
                        <a:rPr lang="ru-RU" sz="220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Darker Grotesque SemiBold"/>
                          <a:cs typeface="Darker Grotesque SemiBold"/>
                          <a:sym typeface="Darker Grotesque SemiBold"/>
                        </a:rPr>
                        <m:t>Ψ</m:t>
                      </m:r>
                    </m:oMath>
                  </m:oMathPara>
                </a14:m>
                <a:endParaRPr lang="en-US" sz="2200" dirty="0">
                  <a:solidFill>
                    <a:schemeClr val="dk2"/>
                  </a:solidFill>
                  <a:latin typeface="Darker Grotesque SemiBold"/>
                  <a:ea typeface="Darker Grotesque SemiBold"/>
                  <a:cs typeface="Darker Grotesque SemiBold"/>
                  <a:sym typeface="Darker Grotesque SemiBold"/>
                </a:endParaRPr>
              </a:p>
              <a:p>
                <a:pPr marL="88900" algn="ctr">
                  <a:lnSpc>
                    <a:spcPct val="115000"/>
                  </a:lnSpc>
                  <a:buClr>
                    <a:schemeClr val="dk2"/>
                  </a:buClr>
                  <a:buSzPts val="22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Darker Grotesque SemiBold"/>
                          <a:cs typeface="Darker Grotesque SemiBold"/>
                          <a:sym typeface="Darker Grotesque SemiBold"/>
                        </a:rPr>
                        <m:t>ℏ</m:t>
                      </m:r>
                      <m:f>
                        <m:fPr>
                          <m:ctrlPr>
                            <a:rPr lang="ru-RU" sz="2200" i="1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  <a:ea typeface="Darker Grotesque SemiBold"/>
                              <a:cs typeface="Darker Grotesque SemiBold"/>
                              <a:sym typeface="Darker Grotesque SemiBold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u-RU" sz="2200" i="1">
                                  <a:solidFill>
                                    <a:schemeClr val="dk2"/>
                                  </a:solidFill>
                                  <a:latin typeface="Cambria Math" panose="02040503050406030204" pitchFamily="18" charset="0"/>
                                  <a:ea typeface="Darker Grotesque SemiBold"/>
                                  <a:cs typeface="Darker Grotesque SemiBold"/>
                                  <a:sym typeface="Darker Grotesque SemiBold"/>
                                </a:rPr>
                              </m:ctrlPr>
                            </m:dPr>
                            <m:e>
                              <m:r>
                                <a:rPr lang="ru-RU" sz="2200">
                                  <a:solidFill>
                                    <a:schemeClr val="dk2"/>
                                  </a:solidFill>
                                  <a:latin typeface="Cambria Math" panose="02040503050406030204" pitchFamily="18" charset="0"/>
                                  <a:ea typeface="Darker Grotesque SemiBold"/>
                                  <a:cs typeface="Darker Grotesque SemiBold"/>
                                  <a:sym typeface="Darker Grotesque SemiBold"/>
                                </a:rPr>
                                <m:t>∆</m:t>
                              </m:r>
                              <m:r>
                                <m:rPr>
                                  <m:sty m:val="p"/>
                                </m:rPr>
                                <a:rPr lang="ru-RU" sz="2200">
                                  <a:solidFill>
                                    <a:schemeClr val="dk2"/>
                                  </a:solidFill>
                                  <a:latin typeface="Cambria Math" panose="02040503050406030204" pitchFamily="18" charset="0"/>
                                  <a:ea typeface="Darker Grotesque SemiBold"/>
                                  <a:cs typeface="Darker Grotesque SemiBold"/>
                                  <a:sym typeface="Darker Grotesque SemiBold"/>
                                </a:rPr>
                                <m:t>Ψ</m:t>
                              </m:r>
                            </m:e>
                          </m:d>
                        </m:num>
                        <m:den>
                          <m:r>
                            <a:rPr lang="ru-RU" sz="220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  <a:ea typeface="Darker Grotesque SemiBold"/>
                              <a:cs typeface="Darker Grotesque SemiBold"/>
                              <a:sym typeface="Darker Grotesque SemiBold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ru-RU" sz="220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  <a:ea typeface="Darker Grotesque SemiBold"/>
                              <a:cs typeface="Darker Grotesque SemiBold"/>
                              <a:sym typeface="Darker Grotesque SemiBold"/>
                            </a:rPr>
                            <m:t>t</m:t>
                          </m:r>
                        </m:den>
                      </m:f>
                      <m:r>
                        <a:rPr lang="ru-RU" sz="220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Darker Grotesque SemiBold"/>
                          <a:cs typeface="Darker Grotesque SemiBold"/>
                          <a:sym typeface="Darker Grotesque SemiBold"/>
                        </a:rPr>
                        <m:t>~</m:t>
                      </m:r>
                      <m:d>
                        <m:dPr>
                          <m:begChr m:val="|"/>
                          <m:endChr m:val="|"/>
                          <m:ctrlPr>
                            <a:rPr lang="ru-RU" sz="2200" i="1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  <a:ea typeface="Darker Grotesque SemiBold"/>
                              <a:cs typeface="Darker Grotesque SemiBold"/>
                              <a:sym typeface="Darker Grotesque SemiBold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200" i="1">
                                  <a:solidFill>
                                    <a:schemeClr val="dk2"/>
                                  </a:solidFill>
                                  <a:latin typeface="Cambria Math" panose="02040503050406030204" pitchFamily="18" charset="0"/>
                                  <a:ea typeface="Darker Grotesque SemiBold"/>
                                  <a:cs typeface="Darker Grotesque SemiBold"/>
                                  <a:sym typeface="Darker Grotesque SemiBold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sz="2200">
                                  <a:solidFill>
                                    <a:schemeClr val="dk2"/>
                                  </a:solidFill>
                                  <a:latin typeface="Cambria Math" panose="02040503050406030204" pitchFamily="18" charset="0"/>
                                  <a:ea typeface="Darker Grotesque SemiBold"/>
                                  <a:cs typeface="Darker Grotesque SemiBold"/>
                                  <a:sym typeface="Darker Grotesque SemiBold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 sz="2200">
                                  <a:solidFill>
                                    <a:schemeClr val="dk2"/>
                                  </a:solidFill>
                                  <a:latin typeface="Cambria Math" panose="02040503050406030204" pitchFamily="18" charset="0"/>
                                  <a:ea typeface="Darker Grotesque SemiBold"/>
                                  <a:cs typeface="Darker Grotesque SemiBold"/>
                                  <a:sym typeface="Darker Grotesque SemiBold"/>
                                </a:rPr>
                                <m:t>i</m:t>
                              </m:r>
                            </m:sub>
                          </m:sSub>
                          <m:r>
                            <a:rPr lang="ru-RU" sz="220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  <a:ea typeface="Darker Grotesque SemiBold"/>
                              <a:cs typeface="Darker Grotesque SemiBold"/>
                              <a:sym typeface="Darker Grotesque SemiBold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sz="2200" i="1">
                                  <a:solidFill>
                                    <a:schemeClr val="dk2"/>
                                  </a:solidFill>
                                  <a:latin typeface="Cambria Math" panose="02040503050406030204" pitchFamily="18" charset="0"/>
                                  <a:ea typeface="Darker Grotesque SemiBold"/>
                                  <a:cs typeface="Darker Grotesque SemiBold"/>
                                  <a:sym typeface="Darker Grotesque SemiBold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ru-RU" sz="2200">
                                  <a:solidFill>
                                    <a:schemeClr val="dk2"/>
                                  </a:solidFill>
                                  <a:latin typeface="Cambria Math" panose="02040503050406030204" pitchFamily="18" charset="0"/>
                                  <a:ea typeface="Darker Grotesque SemiBold"/>
                                  <a:cs typeface="Darker Grotesque SemiBold"/>
                                  <a:sym typeface="Darker Grotesque SemiBold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ru-RU" sz="2200">
                                  <a:solidFill>
                                    <a:schemeClr val="dk2"/>
                                  </a:solidFill>
                                  <a:latin typeface="Cambria Math" panose="02040503050406030204" pitchFamily="18" charset="0"/>
                                  <a:ea typeface="Darker Grotesque SemiBold"/>
                                  <a:cs typeface="Darker Grotesque SemiBold"/>
                                  <a:sym typeface="Darker Grotesque SemiBold"/>
                                </a:rPr>
                                <m:t>j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ru-RU" sz="2200" i="1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  <a:ea typeface="Darker Grotesque SemiBold"/>
                              <a:cs typeface="Darker Grotesque SemiBold"/>
                              <a:sym typeface="Darker Grotesque SemiBold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 sz="220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  <a:ea typeface="Darker Grotesque SemiBold"/>
                              <a:cs typeface="Darker Grotesque SemiBold"/>
                              <a:sym typeface="Darker Grotesque SemiBold"/>
                            </a:rPr>
                            <m:t>Ψ</m:t>
                          </m:r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dk2"/>
                  </a:solidFill>
                  <a:latin typeface="Darker Grotesque SemiBold"/>
                  <a:ea typeface="Darker Grotesque SemiBold"/>
                  <a:cs typeface="Darker Grotesque SemiBold"/>
                  <a:sym typeface="Darker Grotesque SemiBold"/>
                </a:endParaRPr>
              </a:p>
              <a:p>
                <a:pPr marL="88900" algn="ctr">
                  <a:lnSpc>
                    <a:spcPct val="115000"/>
                  </a:lnSpc>
                  <a:buClr>
                    <a:schemeClr val="dk2"/>
                  </a:buClr>
                  <a:buSzPts val="2200"/>
                </a:pPr>
                <a:r>
                  <a:rPr lang="ru-RU" sz="22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  <a:sym typeface="Darker Grotesque SemiBold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200" i="1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Darker Grotesque SemiBold"/>
                            <a:cs typeface="Darker Grotesque SemiBold"/>
                            <a:sym typeface="Darker Grotesque SemiBold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ru-RU" sz="2200" i="1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Darker Grotesque SemiBold"/>
                                <a:cs typeface="Darker Grotesque SemiBold"/>
                                <a:sym typeface="Darker Grotesque SemiBold"/>
                              </a:rPr>
                            </m:ctrlPr>
                          </m:dPr>
                          <m:e>
                            <m:r>
                              <a:rPr lang="ru-RU" sz="220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Darker Grotesque SemiBold"/>
                                <a:cs typeface="Darker Grotesque SemiBold"/>
                                <a:sym typeface="Darker Grotesque SemiBold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ru-RU" sz="220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Darker Grotesque SemiBold"/>
                                <a:cs typeface="Darker Grotesque SemiBold"/>
                                <a:sym typeface="Darker Grotesque SemiBold"/>
                              </a:rPr>
                              <m:t>Ψ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ru-RU" sz="2200" i="1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Darker Grotesque SemiBold"/>
                                <a:cs typeface="Darker Grotesque SemiBold"/>
                                <a:sym typeface="Darker Grotesque SemiBold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ru-RU" sz="220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Darker Grotesque SemiBold"/>
                                <a:cs typeface="Darker Grotesque SemiBold"/>
                                <a:sym typeface="Darker Grotesque SemiBold"/>
                              </a:rPr>
                              <m:t>Ψ</m:t>
                            </m:r>
                          </m:e>
                        </m:d>
                      </m:den>
                    </m:f>
                    <m:r>
                      <a:rPr lang="ru-RU" sz="220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Darker Grotesque SemiBold"/>
                        <a:cs typeface="Darker Grotesque SemiBold"/>
                        <a:sym typeface="Darker Grotesque SemiBold"/>
                      </a:rPr>
                      <m:t>~</m:t>
                    </m:r>
                    <m:f>
                      <m:fPr>
                        <m:ctrlPr>
                          <a:rPr lang="ru-RU" sz="2200" i="1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Darker Grotesque SemiBold"/>
                            <a:cs typeface="Darker Grotesque SemiBold"/>
                            <a:sym typeface="Darker Grotesque SemiBold"/>
                          </a:rPr>
                        </m:ctrlPr>
                      </m:fPr>
                      <m:num>
                        <m:r>
                          <a:rPr lang="ru-RU" sz="220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Darker Grotesque SemiBold"/>
                            <a:cs typeface="Darker Grotesque SemiBold"/>
                            <a:sym typeface="Darker Grotesque SemiBold"/>
                          </a:rPr>
                          <m:t>∆</m:t>
                        </m:r>
                        <m:r>
                          <m:rPr>
                            <m:sty m:val="p"/>
                          </m:rPr>
                          <a:rPr lang="ru-RU" sz="220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Darker Grotesque SemiBold"/>
                            <a:cs typeface="Darker Grotesque SemiBold"/>
                            <a:sym typeface="Darker Grotesque SemiBold"/>
                          </a:rPr>
                          <m:t>t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ru-RU" sz="2200" i="1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Darker Grotesque SemiBold"/>
                                <a:cs typeface="Darker Grotesque SemiBold"/>
                                <a:sym typeface="Darker Grotesque SemiBold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200" i="1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Darker Grotesque SemiBold"/>
                                    <a:cs typeface="Darker Grotesque SemiBold"/>
                                    <a:sym typeface="Darker Grotesque SemiBold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ru-RU" sz="220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Darker Grotesque SemiBold"/>
                                    <a:cs typeface="Darker Grotesque SemiBold"/>
                                    <a:sym typeface="Darker Grotesque SemiBold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ru-RU" sz="220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Darker Grotesque SemiBold"/>
                                    <a:cs typeface="Darker Grotesque SemiBold"/>
                                    <a:sym typeface="Darker Grotesque SemiBold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ru-RU" sz="220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Darker Grotesque SemiBold"/>
                                <a:cs typeface="Darker Grotesque SemiBold"/>
                                <a:sym typeface="Darker Grotesque SemiBold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sz="2200" i="1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Darker Grotesque SemiBold"/>
                                    <a:cs typeface="Darker Grotesque SemiBold"/>
                                    <a:sym typeface="Darker Grotesque SemiBold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ru-RU" sz="220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Darker Grotesque SemiBold"/>
                                    <a:cs typeface="Darker Grotesque SemiBold"/>
                                    <a:sym typeface="Darker Grotesque SemiBold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ru-RU" sz="2200">
                                    <a:solidFill>
                                      <a:schemeClr val="dk2"/>
                                    </a:solidFill>
                                    <a:latin typeface="Cambria Math" panose="02040503050406030204" pitchFamily="18" charset="0"/>
                                    <a:ea typeface="Darker Grotesque SemiBold"/>
                                    <a:cs typeface="Darker Grotesque SemiBold"/>
                                    <a:sym typeface="Darker Grotesque SemiBold"/>
                                  </a:rPr>
                                  <m:t>j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20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Darker Grotesque SemiBold"/>
                            <a:cs typeface="Darker Grotesque SemiBold"/>
                            <a:sym typeface="Darker Grotesque SemiBold"/>
                          </a:rPr>
                          <m:t>ℏ</m:t>
                        </m:r>
                      </m:den>
                    </m:f>
                    <m:r>
                      <a:rPr lang="en-US" sz="220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Darker Grotesque SemiBold"/>
                        <a:cs typeface="Darker Grotesque SemiBold"/>
                        <a:sym typeface="Darker Grotesque SemiBold"/>
                      </a:rPr>
                      <m:t>≪1</m:t>
                    </m:r>
                  </m:oMath>
                </a14:m>
                <a:endParaRPr lang="ru-RU" sz="2200" dirty="0">
                  <a:solidFill>
                    <a:schemeClr val="dk2"/>
                  </a:solidFill>
                  <a:latin typeface="Darker Grotesque SemiBold"/>
                  <a:ea typeface="Darker Grotesque SemiBold"/>
                  <a:cs typeface="Darker Grotesque SemiBold"/>
                  <a:sym typeface="Darker Grotesque SemiBold"/>
                </a:endParaRPr>
              </a:p>
              <a:p>
                <a:pPr marL="88900" algn="ctr">
                  <a:lnSpc>
                    <a:spcPct val="115000"/>
                  </a:lnSpc>
                  <a:buClr>
                    <a:schemeClr val="dk2"/>
                  </a:buClr>
                  <a:buSzPts val="22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20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Darker Grotesque SemiBold"/>
                          <a:cs typeface="Darker Grotesque SemiBold"/>
                          <a:sym typeface="Darker Grotesque SemiBold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ru-RU" sz="220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Darker Grotesque SemiBold"/>
                          <a:cs typeface="Darker Grotesque SemiBold"/>
                          <a:sym typeface="Darker Grotesque SemiBold"/>
                        </a:rPr>
                        <m:t>t</m:t>
                      </m:r>
                      <m:r>
                        <a:rPr lang="en-US" sz="220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Darker Grotesque SemiBold"/>
                          <a:cs typeface="Darker Grotesque SemiBold"/>
                          <a:sym typeface="Darker Grotesque SemiBold"/>
                        </a:rPr>
                        <m:t>≪</m:t>
                      </m:r>
                      <m:f>
                        <m:fPr>
                          <m:ctrlPr>
                            <a:rPr lang="ru-RU" sz="2200" i="1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  <a:ea typeface="Darker Grotesque SemiBold"/>
                              <a:cs typeface="Darker Grotesque SemiBold"/>
                              <a:sym typeface="Darker Grotesque SemiBold"/>
                            </a:rPr>
                          </m:ctrlPr>
                        </m:fPr>
                        <m:num>
                          <m:r>
                            <a:rPr lang="en-US" sz="2200">
                              <a:solidFill>
                                <a:schemeClr val="dk2"/>
                              </a:solidFill>
                              <a:latin typeface="Cambria Math" panose="02040503050406030204" pitchFamily="18" charset="0"/>
                              <a:ea typeface="Darker Grotesque SemiBold"/>
                              <a:cs typeface="Darker Grotesque SemiBold"/>
                              <a:sym typeface="Darker Grotesque SemiBold"/>
                            </a:rPr>
                            <m:t>ℏ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u-RU" sz="2200" i="1">
                                  <a:solidFill>
                                    <a:schemeClr val="dk2"/>
                                  </a:solidFill>
                                  <a:latin typeface="Cambria Math" panose="02040503050406030204" pitchFamily="18" charset="0"/>
                                  <a:ea typeface="Darker Grotesque SemiBold"/>
                                  <a:cs typeface="Darker Grotesque SemiBold"/>
                                  <a:sym typeface="Darker Grotesque SemiBold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dk2"/>
                                      </a:solidFill>
                                      <a:latin typeface="Cambria Math" panose="02040503050406030204" pitchFamily="18" charset="0"/>
                                      <a:ea typeface="Darker Grotesque SemiBold"/>
                                      <a:cs typeface="Darker Grotesque SemiBold"/>
                                      <a:sym typeface="Darker Grotesque SemiBold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2200">
                                      <a:solidFill>
                                        <a:schemeClr val="dk2"/>
                                      </a:solidFill>
                                      <a:latin typeface="Cambria Math" panose="02040503050406030204" pitchFamily="18" charset="0"/>
                                      <a:ea typeface="Darker Grotesque SemiBold"/>
                                      <a:cs typeface="Darker Grotesque SemiBold"/>
                                      <a:sym typeface="Darker Grotesque SemiBold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ru-RU" sz="2200">
                                      <a:solidFill>
                                        <a:schemeClr val="dk2"/>
                                      </a:solidFill>
                                      <a:latin typeface="Cambria Math" panose="02040503050406030204" pitchFamily="18" charset="0"/>
                                      <a:ea typeface="Darker Grotesque SemiBold"/>
                                      <a:cs typeface="Darker Grotesque SemiBold"/>
                                      <a:sym typeface="Darker Grotesque SemiBold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ru-RU" sz="2200">
                                  <a:solidFill>
                                    <a:schemeClr val="dk2"/>
                                  </a:solidFill>
                                  <a:latin typeface="Cambria Math" panose="02040503050406030204" pitchFamily="18" charset="0"/>
                                  <a:ea typeface="Darker Grotesque SemiBold"/>
                                  <a:cs typeface="Darker Grotesque SemiBold"/>
                                  <a:sym typeface="Darker Grotesque SemiBold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200" i="1">
                                      <a:solidFill>
                                        <a:schemeClr val="dk2"/>
                                      </a:solidFill>
                                      <a:latin typeface="Cambria Math" panose="02040503050406030204" pitchFamily="18" charset="0"/>
                                      <a:ea typeface="Darker Grotesque SemiBold"/>
                                      <a:cs typeface="Darker Grotesque SemiBold"/>
                                      <a:sym typeface="Darker Grotesque SemiBold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2200">
                                      <a:solidFill>
                                        <a:schemeClr val="dk2"/>
                                      </a:solidFill>
                                      <a:latin typeface="Cambria Math" panose="02040503050406030204" pitchFamily="18" charset="0"/>
                                      <a:ea typeface="Darker Grotesque SemiBold"/>
                                      <a:cs typeface="Darker Grotesque SemiBold"/>
                                      <a:sym typeface="Darker Grotesque SemiBold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ru-RU" sz="2200">
                                      <a:solidFill>
                                        <a:schemeClr val="dk2"/>
                                      </a:solidFill>
                                      <a:latin typeface="Cambria Math" panose="02040503050406030204" pitchFamily="18" charset="0"/>
                                      <a:ea typeface="Darker Grotesque SemiBold"/>
                                      <a:cs typeface="Darker Grotesque SemiBold"/>
                                      <a:sym typeface="Darker Grotesque SemiBold"/>
                                    </a:rPr>
                                    <m:t>j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20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Darker Grotesque SemiBold"/>
                          <a:cs typeface="Darker Grotesque SemiBold"/>
                          <a:sym typeface="Darker Grotesque SemiBold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200">
                          <a:solidFill>
                            <a:schemeClr val="dk2"/>
                          </a:solidFill>
                          <a:latin typeface="Cambria Math" panose="02040503050406030204" pitchFamily="18" charset="0"/>
                          <a:ea typeface="Darker Grotesque SemiBold"/>
                          <a:cs typeface="Darker Grotesque SemiBold"/>
                          <a:sym typeface="Darker Grotesque SemiBold"/>
                        </a:rPr>
                        <m:t>T</m:t>
                      </m:r>
                    </m:oMath>
                  </m:oMathPara>
                </a14:m>
                <a:endParaRPr lang="ru-RU" sz="2200" dirty="0">
                  <a:solidFill>
                    <a:schemeClr val="dk2"/>
                  </a:solidFill>
                  <a:latin typeface="Darker Grotesque SemiBold"/>
                  <a:ea typeface="Darker Grotesque SemiBold"/>
                  <a:cs typeface="Darker Grotesque SemiBold"/>
                  <a:sym typeface="Darker Grotesque SemiBold"/>
                </a:endParaRPr>
              </a:p>
              <a:p>
                <a:pPr algn="ctr"/>
                <a:endParaRPr lang="en-US" sz="2000" dirty="0" smtClean="0">
                  <a:solidFill>
                    <a:schemeClr val="dk2"/>
                  </a:solidFill>
                  <a:latin typeface="Darker Grotesque SemiBold"/>
                  <a:ea typeface="Darker Grotesque SemiBold"/>
                  <a:cs typeface="Darker Grotesque SemiBold"/>
                  <a:sym typeface="Darker Grotesque SemiBold"/>
                </a:endParaRPr>
              </a:p>
              <a:p>
                <a:pPr algn="ctr"/>
                <a:endParaRPr lang="en-US" sz="2000" dirty="0">
                  <a:solidFill>
                    <a:schemeClr val="dk2"/>
                  </a:solidFill>
                  <a:latin typeface="Darker Grotesque SemiBold"/>
                  <a:ea typeface="Darker Grotesque SemiBold"/>
                  <a:cs typeface="Darker Grotesque SemiBold"/>
                  <a:sym typeface="Darker Grotesque SemiBold"/>
                </a:endParaRPr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51" y="2117124"/>
                <a:ext cx="5346357" cy="4540602"/>
              </a:xfrm>
              <a:prstGeom prst="rect">
                <a:avLst/>
              </a:prstGeom>
              <a:blipFill rotWithShape="0">
                <a:blip r:embed="rId3"/>
                <a:stretch>
                  <a:fillRect t="-5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90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dirty="0">
                <a:solidFill>
                  <a:schemeClr val="bg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Произвольное возмущение</a:t>
            </a:r>
            <a:r>
              <a:rPr lang="ru-RU" dirty="0"/>
              <a:t/>
            </a:r>
            <a:br>
              <a:rPr lang="ru-RU" dirty="0"/>
            </a:br>
            <a:endParaRPr dirty="0">
              <a:solidFill>
                <a:schemeClr val="lt1"/>
              </a:solidFill>
            </a:endParaRPr>
          </a:p>
        </p:txBody>
      </p:sp>
      <p:sp>
        <p:nvSpPr>
          <p:cNvPr id="195" name="Google Shape;195;p17"/>
          <p:cNvSpPr txBox="1">
            <a:spLocks noGrp="1"/>
          </p:cNvSpPr>
          <p:nvPr>
            <p:ph type="body" idx="1"/>
          </p:nvPr>
        </p:nvSpPr>
        <p:spPr>
          <a:xfrm>
            <a:off x="475200" y="1798654"/>
            <a:ext cx="6577800" cy="493374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lnSpc>
                <a:spcPct val="125000"/>
              </a:lnSpc>
              <a:buNone/>
            </a:pPr>
            <a:r>
              <a:rPr lang="en-US" sz="2000" b="1" dirty="0" err="1" smtClean="0"/>
              <a:t>τ~T</a:t>
            </a:r>
            <a:endParaRPr lang="ru-RU" sz="2000" b="1" dirty="0" smtClean="0"/>
          </a:p>
          <a:p>
            <a:pPr marL="0" indent="0" algn="ctr">
              <a:lnSpc>
                <a:spcPct val="125000"/>
              </a:lnSpc>
              <a:buNone/>
            </a:pPr>
            <a:r>
              <a:rPr lang="en-US" sz="2000" b="1" dirty="0" err="1" smtClean="0"/>
              <a:t>iℏ</a:t>
            </a:r>
            <a:r>
              <a:rPr lang="en-US" sz="2000" b="1" dirty="0" smtClean="0"/>
              <a:t>|</a:t>
            </a:r>
            <a:r>
              <a:rPr lang="el-GR" sz="2000" b="1" dirty="0"/>
              <a:t>Ψ</a:t>
            </a:r>
            <a:r>
              <a:rPr lang="en-US" sz="2000" b="1" dirty="0"/>
              <a:t>(t)</a:t>
            </a:r>
            <a:r>
              <a:rPr lang="ru-RU" sz="2000" b="1" dirty="0" smtClean="0"/>
              <a:t>⟩</a:t>
            </a:r>
            <a:r>
              <a:rPr lang="en-US" sz="2000" b="1" dirty="0" smtClean="0"/>
              <a:t>’ = (</a:t>
            </a:r>
            <a:r>
              <a:rPr lang="en-US" sz="2000" b="1" u="sng" dirty="0"/>
              <a:t>H</a:t>
            </a:r>
            <a:r>
              <a:rPr lang="en-US" sz="2000" b="1" baseline="-25000" dirty="0"/>
              <a:t>0</a:t>
            </a:r>
            <a:r>
              <a:rPr lang="ru-RU" sz="2000" b="1" dirty="0"/>
              <a:t>+</a:t>
            </a:r>
            <a:r>
              <a:rPr lang="el-GR" sz="2000" b="1" dirty="0"/>
              <a:t> λ </a:t>
            </a:r>
            <a:r>
              <a:rPr lang="en-US" sz="2000" b="1" u="sng" dirty="0"/>
              <a:t>V</a:t>
            </a:r>
            <a:r>
              <a:rPr lang="en-US" sz="2000" b="1" dirty="0" smtClean="0"/>
              <a:t>)|</a:t>
            </a:r>
            <a:r>
              <a:rPr lang="el-GR" sz="2000" b="1" dirty="0"/>
              <a:t>Ψ</a:t>
            </a:r>
            <a:r>
              <a:rPr lang="en-US" sz="2000" b="1" dirty="0"/>
              <a:t>(t)</a:t>
            </a:r>
            <a:r>
              <a:rPr lang="ru-RU" sz="2000" b="1" dirty="0"/>
              <a:t>⟩</a:t>
            </a:r>
            <a:endParaRPr lang="en-US" sz="2000" b="1" dirty="0" smtClean="0"/>
          </a:p>
          <a:p>
            <a:pPr marL="0" indent="0" algn="ctr">
              <a:lnSpc>
                <a:spcPct val="125000"/>
              </a:lnSpc>
              <a:buNone/>
            </a:pPr>
            <a:r>
              <a:rPr lang="el-GR" sz="2000" b="1" dirty="0"/>
              <a:t>Ψ</a:t>
            </a:r>
            <a:r>
              <a:rPr lang="en-US" sz="2000" b="1" dirty="0"/>
              <a:t>(0) = |</a:t>
            </a:r>
            <a:r>
              <a:rPr lang="ru-RU" sz="2000" b="1" dirty="0"/>
              <a:t> </a:t>
            </a:r>
            <a:r>
              <a:rPr lang="en-US" sz="2000" b="1" dirty="0" err="1"/>
              <a:t>i</a:t>
            </a:r>
            <a:r>
              <a:rPr lang="ru-RU" sz="2000" b="1" dirty="0"/>
              <a:t> </a:t>
            </a:r>
            <a:r>
              <a:rPr lang="ru-RU" sz="2000" b="1" dirty="0" smtClean="0"/>
              <a:t>⟩</a:t>
            </a:r>
            <a:endParaRPr lang="en-US" sz="2000" b="1" dirty="0" smtClean="0"/>
          </a:p>
          <a:p>
            <a:pPr marL="0" indent="0" algn="ctr">
              <a:lnSpc>
                <a:spcPct val="125000"/>
              </a:lnSpc>
              <a:buNone/>
            </a:pPr>
            <a:r>
              <a:rPr lang="en-US" sz="2000" b="1" dirty="0"/>
              <a:t>|</a:t>
            </a:r>
            <a:r>
              <a:rPr lang="el-GR" sz="2000" b="1" dirty="0"/>
              <a:t>Ψ</a:t>
            </a:r>
            <a:r>
              <a:rPr lang="en-US" sz="2000" b="1" dirty="0" smtClean="0"/>
              <a:t>(t)</a:t>
            </a:r>
            <a:r>
              <a:rPr lang="ru-RU" sz="2000" b="1" dirty="0"/>
              <a:t>⟩</a:t>
            </a:r>
            <a:r>
              <a:rPr lang="en-US" sz="2000" b="1" dirty="0"/>
              <a:t> = </a:t>
            </a:r>
            <a:r>
              <a:rPr lang="el-GR" sz="2000" b="1" dirty="0"/>
              <a:t>Σ</a:t>
            </a:r>
            <a:r>
              <a:rPr lang="en-US" sz="2000" b="1" dirty="0" err="1" smtClean="0"/>
              <a:t>a</a:t>
            </a:r>
            <a:r>
              <a:rPr lang="en-US" sz="2000" b="1" baseline="-25000" dirty="0" err="1" smtClean="0"/>
              <a:t>k</a:t>
            </a:r>
            <a:r>
              <a:rPr lang="en-US" sz="2000" b="1" dirty="0" smtClean="0"/>
              <a:t>(t</a:t>
            </a:r>
            <a:r>
              <a:rPr lang="en-US" sz="2000" b="1" dirty="0" smtClean="0"/>
              <a:t>)|k</a:t>
            </a:r>
            <a:r>
              <a:rPr lang="ru-RU" sz="2000" b="1" dirty="0" smtClean="0"/>
              <a:t>⟩</a:t>
            </a:r>
            <a:r>
              <a:rPr lang="en-US" sz="2000" b="1" dirty="0" err="1" smtClean="0"/>
              <a:t>exp</a:t>
            </a:r>
            <a:r>
              <a:rPr lang="en-US" sz="2000" b="1" dirty="0" smtClean="0"/>
              <a:t>(-</a:t>
            </a:r>
            <a:r>
              <a:rPr lang="en-US" sz="2000" b="1" dirty="0" err="1" smtClean="0"/>
              <a:t>i</a:t>
            </a:r>
            <a:r>
              <a:rPr lang="el-GR" sz="2000" b="1" dirty="0" smtClean="0"/>
              <a:t>ω</a:t>
            </a:r>
            <a:r>
              <a:rPr lang="en-US" sz="2000" b="1" baseline="-25000" dirty="0" err="1"/>
              <a:t>k</a:t>
            </a:r>
            <a:r>
              <a:rPr lang="en-US" sz="2000" b="1" dirty="0" err="1" smtClean="0"/>
              <a:t>t</a:t>
            </a:r>
            <a:r>
              <a:rPr lang="en-US" sz="2000" b="1" dirty="0" smtClean="0"/>
              <a:t>)</a:t>
            </a:r>
          </a:p>
          <a:p>
            <a:pPr marL="0" indent="0" algn="ctr">
              <a:lnSpc>
                <a:spcPct val="125000"/>
              </a:lnSpc>
              <a:buNone/>
            </a:pPr>
            <a:r>
              <a:rPr lang="en-US" sz="2000" b="1" dirty="0" err="1" smtClean="0"/>
              <a:t>a</a:t>
            </a:r>
            <a:r>
              <a:rPr lang="en-US" sz="2000" b="1" baseline="-25000" dirty="0" err="1" smtClean="0"/>
              <a:t>k</a:t>
            </a:r>
            <a:r>
              <a:rPr lang="en-US" sz="2000" b="1" dirty="0" smtClean="0"/>
              <a:t>(0)=</a:t>
            </a:r>
            <a:r>
              <a:rPr lang="el-GR" sz="2000" b="1" dirty="0" smtClean="0"/>
              <a:t>δ</a:t>
            </a:r>
            <a:r>
              <a:rPr lang="en-US" sz="2000" b="1" baseline="-25000" dirty="0" err="1" smtClean="0"/>
              <a:t>ik</a:t>
            </a:r>
            <a:endParaRPr lang="en-US" sz="2000" b="1" dirty="0" smtClean="0"/>
          </a:p>
          <a:p>
            <a:pPr marL="0" indent="0" algn="ctr">
              <a:lnSpc>
                <a:spcPct val="125000"/>
              </a:lnSpc>
              <a:buNone/>
            </a:pPr>
            <a:r>
              <a:rPr lang="en-US" sz="2000" b="1" dirty="0" err="1" smtClean="0"/>
              <a:t>iℏ</a:t>
            </a:r>
            <a:r>
              <a:rPr lang="el-GR" sz="2000" b="1" dirty="0"/>
              <a:t> </a:t>
            </a:r>
            <a:r>
              <a:rPr lang="el-GR" sz="2000" b="1" dirty="0" smtClean="0"/>
              <a:t>Σ</a:t>
            </a:r>
            <a:r>
              <a:rPr lang="en-US" sz="2000" b="1" dirty="0" err="1" smtClean="0"/>
              <a:t>a’</a:t>
            </a:r>
            <a:r>
              <a:rPr lang="en-US" sz="2000" b="1" baseline="-25000" dirty="0" err="1" smtClean="0"/>
              <a:t>k</a:t>
            </a:r>
            <a:r>
              <a:rPr lang="en-US" sz="2000" b="1" dirty="0" smtClean="0"/>
              <a:t>(t</a:t>
            </a:r>
            <a:r>
              <a:rPr lang="en-US" sz="2000" b="1" dirty="0"/>
              <a:t>) | k</a:t>
            </a:r>
            <a:r>
              <a:rPr lang="ru-RU" sz="2000" b="1" dirty="0"/>
              <a:t>⟩</a:t>
            </a:r>
            <a:r>
              <a:rPr lang="en-US" sz="2000" b="1" dirty="0" err="1"/>
              <a:t>exp</a:t>
            </a:r>
            <a:r>
              <a:rPr lang="en-US" sz="2000" b="1" dirty="0"/>
              <a:t>(-</a:t>
            </a:r>
            <a:r>
              <a:rPr lang="en-US" sz="2000" b="1" dirty="0" err="1"/>
              <a:t>i</a:t>
            </a:r>
            <a:r>
              <a:rPr lang="el-GR" sz="2000" b="1" dirty="0"/>
              <a:t>ω</a:t>
            </a:r>
            <a:r>
              <a:rPr lang="en-US" sz="2000" b="1" baseline="-25000" dirty="0" err="1"/>
              <a:t>k</a:t>
            </a:r>
            <a:r>
              <a:rPr lang="en-US" sz="2000" b="1" dirty="0" err="1"/>
              <a:t>t</a:t>
            </a:r>
            <a:r>
              <a:rPr lang="en-US" sz="2000" b="1" dirty="0" smtClean="0"/>
              <a:t>) + ℏ</a:t>
            </a:r>
            <a:r>
              <a:rPr lang="el-GR" sz="2000" b="1" dirty="0" smtClean="0"/>
              <a:t> </a:t>
            </a:r>
            <a:r>
              <a:rPr lang="el-GR" sz="2000" b="1" dirty="0"/>
              <a:t>Σ</a:t>
            </a:r>
            <a:r>
              <a:rPr lang="en-US" sz="2000" b="1" dirty="0" err="1"/>
              <a:t>a</a:t>
            </a:r>
            <a:r>
              <a:rPr lang="en-US" sz="2000" b="1" baseline="-25000" dirty="0" err="1"/>
              <a:t>k</a:t>
            </a:r>
            <a:r>
              <a:rPr lang="en-US" sz="2000" b="1" dirty="0"/>
              <a:t>(t) | k</a:t>
            </a:r>
            <a:r>
              <a:rPr lang="ru-RU" sz="2000" b="1" dirty="0" smtClean="0"/>
              <a:t>⟩</a:t>
            </a:r>
            <a:r>
              <a:rPr lang="el-GR" sz="2000" b="1" dirty="0"/>
              <a:t>ω</a:t>
            </a:r>
            <a:r>
              <a:rPr lang="en-US" sz="2000" b="1" baseline="-25000" dirty="0" err="1"/>
              <a:t>k</a:t>
            </a:r>
            <a:r>
              <a:rPr lang="en-US" sz="2000" b="1" dirty="0" err="1" smtClean="0"/>
              <a:t>exp</a:t>
            </a:r>
            <a:r>
              <a:rPr lang="en-US" sz="2000" b="1" dirty="0"/>
              <a:t>(-</a:t>
            </a:r>
            <a:r>
              <a:rPr lang="en-US" sz="2000" b="1" dirty="0" err="1"/>
              <a:t>i</a:t>
            </a:r>
            <a:r>
              <a:rPr lang="el-GR" sz="2000" b="1" dirty="0"/>
              <a:t>ω</a:t>
            </a:r>
            <a:r>
              <a:rPr lang="en-US" sz="2000" b="1" baseline="-25000" dirty="0" err="1"/>
              <a:t>k</a:t>
            </a:r>
            <a:r>
              <a:rPr lang="en-US" sz="2000" b="1" dirty="0" err="1"/>
              <a:t>t</a:t>
            </a:r>
            <a:r>
              <a:rPr lang="en-US" sz="2000" b="1" dirty="0" smtClean="0"/>
              <a:t>) = </a:t>
            </a:r>
          </a:p>
          <a:p>
            <a:pPr marL="0" indent="0" algn="ctr">
              <a:lnSpc>
                <a:spcPct val="125000"/>
              </a:lnSpc>
              <a:buNone/>
            </a:pPr>
            <a:r>
              <a:rPr lang="el-GR" sz="2000" b="1" dirty="0" smtClean="0"/>
              <a:t>Σ</a:t>
            </a:r>
            <a:r>
              <a:rPr lang="en-US" sz="2000" b="1" dirty="0" err="1"/>
              <a:t>a</a:t>
            </a:r>
            <a:r>
              <a:rPr lang="en-US" sz="2000" b="1" baseline="-25000" dirty="0" err="1"/>
              <a:t>k</a:t>
            </a:r>
            <a:r>
              <a:rPr lang="en-US" sz="2000" b="1" dirty="0"/>
              <a:t>(t) </a:t>
            </a:r>
            <a:r>
              <a:rPr lang="en-US" sz="2000" b="1" u="sng" dirty="0" smtClean="0"/>
              <a:t>H</a:t>
            </a:r>
            <a:r>
              <a:rPr lang="en-US" sz="2000" b="1" u="sng" baseline="-25000" dirty="0" smtClean="0"/>
              <a:t>0</a:t>
            </a:r>
            <a:r>
              <a:rPr lang="en-US" sz="2000" b="1" dirty="0" smtClean="0"/>
              <a:t>| </a:t>
            </a:r>
            <a:r>
              <a:rPr lang="en-US" sz="2000" b="1" dirty="0"/>
              <a:t>k</a:t>
            </a:r>
            <a:r>
              <a:rPr lang="ru-RU" sz="2000" b="1" dirty="0"/>
              <a:t>⟩</a:t>
            </a:r>
            <a:r>
              <a:rPr lang="en-US" sz="2000" b="1" dirty="0" err="1"/>
              <a:t>exp</a:t>
            </a:r>
            <a:r>
              <a:rPr lang="en-US" sz="2000" b="1" dirty="0"/>
              <a:t>(-</a:t>
            </a:r>
            <a:r>
              <a:rPr lang="en-US" sz="2000" b="1" dirty="0" err="1"/>
              <a:t>i</a:t>
            </a:r>
            <a:r>
              <a:rPr lang="el-GR" sz="2000" b="1" dirty="0"/>
              <a:t>ω</a:t>
            </a:r>
            <a:r>
              <a:rPr lang="en-US" sz="2000" b="1" baseline="-25000" dirty="0" err="1" smtClean="0"/>
              <a:t>k</a:t>
            </a:r>
            <a:r>
              <a:rPr lang="en-US" sz="2000" b="1" dirty="0" err="1" smtClean="0"/>
              <a:t>t</a:t>
            </a:r>
            <a:r>
              <a:rPr lang="en-US" sz="2000" b="1" dirty="0" smtClean="0"/>
              <a:t>) + </a:t>
            </a:r>
            <a:r>
              <a:rPr lang="el-GR" sz="2000" b="1" dirty="0" smtClean="0"/>
              <a:t>λΣ</a:t>
            </a:r>
            <a:r>
              <a:rPr lang="en-US" sz="2000" b="1" dirty="0" err="1"/>
              <a:t>a</a:t>
            </a:r>
            <a:r>
              <a:rPr lang="en-US" sz="2000" b="1" baseline="-25000" dirty="0" err="1"/>
              <a:t>k</a:t>
            </a:r>
            <a:r>
              <a:rPr lang="en-US" sz="2000" b="1" dirty="0"/>
              <a:t>(t) </a:t>
            </a:r>
            <a:r>
              <a:rPr lang="en-US" sz="2000" b="1" u="sng" dirty="0" smtClean="0"/>
              <a:t>V</a:t>
            </a:r>
            <a:r>
              <a:rPr lang="en-US" sz="2000" b="1" dirty="0" smtClean="0"/>
              <a:t>| </a:t>
            </a:r>
            <a:r>
              <a:rPr lang="en-US" sz="2000" b="1" dirty="0"/>
              <a:t>k</a:t>
            </a:r>
            <a:r>
              <a:rPr lang="ru-RU" sz="2000" b="1" dirty="0"/>
              <a:t>⟩</a:t>
            </a:r>
            <a:r>
              <a:rPr lang="en-US" sz="2000" b="1" dirty="0" err="1"/>
              <a:t>exp</a:t>
            </a:r>
            <a:r>
              <a:rPr lang="en-US" sz="2000" b="1" dirty="0"/>
              <a:t>(-</a:t>
            </a:r>
            <a:r>
              <a:rPr lang="en-US" sz="2000" b="1" dirty="0" err="1"/>
              <a:t>i</a:t>
            </a:r>
            <a:r>
              <a:rPr lang="el-GR" sz="2000" b="1" dirty="0"/>
              <a:t>ω</a:t>
            </a:r>
            <a:r>
              <a:rPr lang="en-US" sz="2000" b="1" baseline="-25000" dirty="0" err="1"/>
              <a:t>k</a:t>
            </a:r>
            <a:r>
              <a:rPr lang="en-US" sz="2000" b="1" dirty="0" err="1"/>
              <a:t>t</a:t>
            </a:r>
            <a:r>
              <a:rPr lang="en-US" sz="2000" b="1" dirty="0"/>
              <a:t>)</a:t>
            </a:r>
          </a:p>
          <a:p>
            <a:pPr marL="0" indent="0" algn="ctr">
              <a:lnSpc>
                <a:spcPct val="125000"/>
              </a:lnSpc>
              <a:buNone/>
            </a:pPr>
            <a:r>
              <a:rPr lang="en-US" sz="2000" b="1" dirty="0" smtClean="0"/>
              <a:t>ℏ</a:t>
            </a:r>
            <a:r>
              <a:rPr lang="el-GR" sz="2000" b="1" dirty="0"/>
              <a:t>ω</a:t>
            </a:r>
            <a:r>
              <a:rPr lang="en-US" sz="2000" b="1" baseline="-25000" dirty="0" smtClean="0"/>
              <a:t>k</a:t>
            </a:r>
            <a:r>
              <a:rPr lang="en-US" sz="2000" b="1" dirty="0"/>
              <a:t> | k</a:t>
            </a:r>
            <a:r>
              <a:rPr lang="ru-RU" sz="2000" b="1" dirty="0" smtClean="0"/>
              <a:t>⟩</a:t>
            </a:r>
            <a:r>
              <a:rPr lang="en-US" sz="2000" b="1" dirty="0" smtClean="0"/>
              <a:t> = </a:t>
            </a:r>
            <a:r>
              <a:rPr lang="en-US" sz="2000" b="1" dirty="0" err="1" smtClean="0"/>
              <a:t>E</a:t>
            </a:r>
            <a:r>
              <a:rPr lang="en-US" sz="2000" b="1" baseline="-25000" dirty="0" err="1" smtClean="0"/>
              <a:t>k</a:t>
            </a:r>
            <a:r>
              <a:rPr lang="en-US" sz="2000" b="1" dirty="0" smtClean="0"/>
              <a:t> </a:t>
            </a:r>
            <a:r>
              <a:rPr lang="en-US" sz="2000" b="1" dirty="0"/>
              <a:t>| k</a:t>
            </a:r>
            <a:r>
              <a:rPr lang="ru-RU" sz="2000" b="1" dirty="0" smtClean="0"/>
              <a:t>⟩</a:t>
            </a:r>
            <a:r>
              <a:rPr lang="en-US" sz="2000" b="1" dirty="0" smtClean="0"/>
              <a:t> = </a:t>
            </a:r>
            <a:r>
              <a:rPr lang="en-US" sz="2000" b="1" u="sng" dirty="0" smtClean="0"/>
              <a:t>H</a:t>
            </a:r>
            <a:r>
              <a:rPr lang="en-US" sz="2000" b="1" dirty="0"/>
              <a:t> | k</a:t>
            </a:r>
            <a:r>
              <a:rPr lang="ru-RU" sz="2000" b="1" dirty="0"/>
              <a:t>⟩</a:t>
            </a:r>
            <a:endParaRPr lang="en-US" sz="2000" b="1" dirty="0" smtClean="0"/>
          </a:p>
          <a:p>
            <a:pPr marL="0" indent="0" algn="ctr">
              <a:lnSpc>
                <a:spcPct val="125000"/>
              </a:lnSpc>
              <a:buNone/>
            </a:pPr>
            <a:r>
              <a:rPr lang="en-US" sz="2000" b="1" dirty="0" err="1"/>
              <a:t>iℏ</a:t>
            </a:r>
            <a:r>
              <a:rPr lang="el-GR" sz="2000" b="1" dirty="0"/>
              <a:t> Σ</a:t>
            </a:r>
            <a:r>
              <a:rPr lang="en-US" sz="2000" b="1" dirty="0" err="1"/>
              <a:t>a’</a:t>
            </a:r>
            <a:r>
              <a:rPr lang="en-US" sz="2000" b="1" baseline="-25000" dirty="0" err="1"/>
              <a:t>k</a:t>
            </a:r>
            <a:r>
              <a:rPr lang="en-US" sz="2000" b="1" dirty="0"/>
              <a:t>(t) | k</a:t>
            </a:r>
            <a:r>
              <a:rPr lang="ru-RU" sz="2000" b="1" dirty="0"/>
              <a:t>⟩</a:t>
            </a:r>
            <a:r>
              <a:rPr lang="en-US" sz="2000" b="1" dirty="0" err="1"/>
              <a:t>exp</a:t>
            </a:r>
            <a:r>
              <a:rPr lang="en-US" sz="2000" b="1" dirty="0"/>
              <a:t>(-</a:t>
            </a:r>
            <a:r>
              <a:rPr lang="en-US" sz="2000" b="1" dirty="0" err="1"/>
              <a:t>i</a:t>
            </a:r>
            <a:r>
              <a:rPr lang="el-GR" sz="2000" b="1" dirty="0"/>
              <a:t>ω</a:t>
            </a:r>
            <a:r>
              <a:rPr lang="en-US" sz="2000" b="1" baseline="-25000" dirty="0" err="1"/>
              <a:t>k</a:t>
            </a:r>
            <a:r>
              <a:rPr lang="en-US" sz="2000" b="1" dirty="0" err="1"/>
              <a:t>t</a:t>
            </a:r>
            <a:r>
              <a:rPr lang="en-US" sz="2000" b="1" dirty="0" smtClean="0"/>
              <a:t>) = </a:t>
            </a:r>
            <a:r>
              <a:rPr lang="el-GR" sz="2000" b="1" dirty="0"/>
              <a:t>λΣ</a:t>
            </a:r>
            <a:r>
              <a:rPr lang="en-US" sz="2000" b="1" dirty="0" err="1"/>
              <a:t>a</a:t>
            </a:r>
            <a:r>
              <a:rPr lang="en-US" sz="2000" b="1" baseline="-25000" dirty="0" err="1"/>
              <a:t>k</a:t>
            </a:r>
            <a:r>
              <a:rPr lang="en-US" sz="2000" b="1" dirty="0"/>
              <a:t>(t) </a:t>
            </a:r>
            <a:r>
              <a:rPr lang="en-US" sz="2000" b="1" u="sng" dirty="0" smtClean="0"/>
              <a:t>V</a:t>
            </a:r>
            <a:r>
              <a:rPr lang="en-US" sz="2000" b="1" dirty="0"/>
              <a:t> | k</a:t>
            </a:r>
            <a:r>
              <a:rPr lang="ru-RU" sz="2000" b="1" dirty="0" smtClean="0"/>
              <a:t>⟩</a:t>
            </a:r>
            <a:r>
              <a:rPr lang="en-US" sz="2000" b="1" dirty="0" err="1" smtClean="0"/>
              <a:t>exp</a:t>
            </a:r>
            <a:r>
              <a:rPr lang="en-US" sz="2000" b="1" dirty="0"/>
              <a:t>(-</a:t>
            </a:r>
            <a:r>
              <a:rPr lang="en-US" sz="2000" b="1" dirty="0" err="1"/>
              <a:t>i</a:t>
            </a:r>
            <a:r>
              <a:rPr lang="el-GR" sz="2000" b="1" dirty="0"/>
              <a:t>ω</a:t>
            </a:r>
            <a:r>
              <a:rPr lang="en-US" sz="2000" b="1" baseline="-25000" dirty="0" err="1"/>
              <a:t>k</a:t>
            </a:r>
            <a:r>
              <a:rPr lang="en-US" sz="2000" b="1" dirty="0" err="1"/>
              <a:t>t</a:t>
            </a:r>
            <a:r>
              <a:rPr lang="en-US" sz="2000" b="1" dirty="0" smtClean="0"/>
              <a:t>)</a:t>
            </a:r>
            <a:endParaRPr lang="en-US" sz="2000" b="1" dirty="0"/>
          </a:p>
          <a:p>
            <a:pPr marL="0" indent="0" algn="ctr">
              <a:lnSpc>
                <a:spcPct val="125000"/>
              </a:lnSpc>
              <a:buNone/>
            </a:pPr>
            <a:r>
              <a:rPr lang="ru-RU" sz="2000" b="1" dirty="0">
                <a:solidFill>
                  <a:srgbClr val="434343"/>
                </a:solidFill>
              </a:rPr>
              <a:t>⟨</a:t>
            </a:r>
            <a:r>
              <a:rPr lang="en-US" sz="2000" b="1" dirty="0">
                <a:latin typeface="Darker Grotesque SemiBold" panose="020B0604020202020204" charset="0"/>
              </a:rPr>
              <a:t>n</a:t>
            </a:r>
            <a:r>
              <a:rPr lang="en-US" sz="2000" b="1" baseline="-25000" dirty="0">
                <a:latin typeface="Darker Grotesque SemiBold" panose="020B0604020202020204" charset="0"/>
              </a:rPr>
              <a:t> </a:t>
            </a:r>
            <a:r>
              <a:rPr lang="en-US" sz="2000" b="1" dirty="0">
                <a:latin typeface="Darker Grotesque SemiBold" panose="020B0604020202020204" charset="0"/>
              </a:rPr>
              <a:t>|*</a:t>
            </a:r>
            <a:endParaRPr lang="ru-RU" sz="2000" b="1" dirty="0"/>
          </a:p>
          <a:p>
            <a:pPr marL="0" indent="0" algn="ctr">
              <a:lnSpc>
                <a:spcPct val="125000"/>
              </a:lnSpc>
              <a:buNone/>
            </a:pPr>
            <a:r>
              <a:rPr lang="en-US" sz="2000" b="1" dirty="0" err="1" smtClean="0"/>
              <a:t>iℏ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a’</a:t>
            </a:r>
            <a:r>
              <a:rPr lang="en-US" sz="2000" b="1" baseline="-25000" dirty="0" err="1" smtClean="0"/>
              <a:t>n</a:t>
            </a:r>
            <a:r>
              <a:rPr lang="en-US" sz="2000" b="1" dirty="0" smtClean="0"/>
              <a:t>(t</a:t>
            </a:r>
            <a:r>
              <a:rPr lang="en-US" sz="2000" b="1" dirty="0"/>
              <a:t>) </a:t>
            </a:r>
            <a:r>
              <a:rPr lang="en-US" sz="2000" b="1" dirty="0" err="1" smtClean="0"/>
              <a:t>exp</a:t>
            </a:r>
            <a:r>
              <a:rPr lang="en-US" sz="2000" b="1" dirty="0"/>
              <a:t>(-</a:t>
            </a:r>
            <a:r>
              <a:rPr lang="en-US" sz="2000" b="1" dirty="0" err="1"/>
              <a:t>i</a:t>
            </a:r>
            <a:r>
              <a:rPr lang="el-GR" sz="2000" b="1" dirty="0" smtClean="0"/>
              <a:t>ω</a:t>
            </a:r>
            <a:r>
              <a:rPr lang="en-US" sz="2000" b="1" baseline="-25000" dirty="0" err="1" smtClean="0"/>
              <a:t>n</a:t>
            </a:r>
            <a:r>
              <a:rPr lang="en-US" sz="2000" b="1" dirty="0" err="1" smtClean="0"/>
              <a:t>t</a:t>
            </a:r>
            <a:r>
              <a:rPr lang="en-US" sz="2000" b="1" dirty="0" smtClean="0"/>
              <a:t>)=</a:t>
            </a:r>
            <a:r>
              <a:rPr lang="el-GR" sz="2000" b="1" dirty="0"/>
              <a:t>λΣ</a:t>
            </a:r>
            <a:r>
              <a:rPr lang="en-US" sz="2000" b="1" dirty="0" err="1"/>
              <a:t>a</a:t>
            </a:r>
            <a:r>
              <a:rPr lang="en-US" sz="2000" b="1" baseline="-25000" dirty="0" err="1"/>
              <a:t>k</a:t>
            </a:r>
            <a:r>
              <a:rPr lang="en-US" sz="2000" b="1" dirty="0"/>
              <a:t>(t) </a:t>
            </a:r>
            <a:r>
              <a:rPr lang="en-US" sz="2000" b="1" u="sng" dirty="0" err="1"/>
              <a:t>V</a:t>
            </a:r>
            <a:r>
              <a:rPr lang="en-US" sz="2000" b="1" u="sng" baseline="-25000" dirty="0" err="1"/>
              <a:t>nk</a:t>
            </a:r>
            <a:r>
              <a:rPr lang="en-US" sz="2000" b="1" dirty="0" err="1" smtClean="0"/>
              <a:t>exp</a:t>
            </a:r>
            <a:r>
              <a:rPr lang="en-US" sz="2000" b="1" dirty="0"/>
              <a:t>(-</a:t>
            </a:r>
            <a:r>
              <a:rPr lang="en-US" sz="2000" b="1" dirty="0" err="1"/>
              <a:t>i</a:t>
            </a:r>
            <a:r>
              <a:rPr lang="el-GR" sz="2000" b="1" dirty="0"/>
              <a:t>ω</a:t>
            </a:r>
            <a:r>
              <a:rPr lang="en-US" sz="2000" b="1" baseline="-25000" dirty="0" err="1"/>
              <a:t>k</a:t>
            </a:r>
            <a:r>
              <a:rPr lang="en-US" sz="2000" b="1" dirty="0" err="1"/>
              <a:t>t</a:t>
            </a:r>
            <a:r>
              <a:rPr lang="en-US" sz="2000" b="1" dirty="0"/>
              <a:t>)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 err="1"/>
              <a:t>a’</a:t>
            </a:r>
            <a:r>
              <a:rPr lang="en-US" sz="2000" b="1" baseline="-25000" dirty="0" err="1"/>
              <a:t>n</a:t>
            </a:r>
            <a:r>
              <a:rPr lang="en-US" sz="2000" b="1" dirty="0"/>
              <a:t>(t</a:t>
            </a:r>
            <a:r>
              <a:rPr lang="en-US" sz="2000" b="1" dirty="0" smtClean="0"/>
              <a:t>) = -</a:t>
            </a:r>
            <a:r>
              <a:rPr lang="en-US" sz="2000" b="1" dirty="0" err="1" smtClean="0"/>
              <a:t>i</a:t>
            </a:r>
            <a:r>
              <a:rPr lang="el-GR" sz="2000" b="1" dirty="0" smtClean="0"/>
              <a:t>λ</a:t>
            </a:r>
            <a:r>
              <a:rPr lang="en-US" sz="2000" b="1" dirty="0" smtClean="0"/>
              <a:t>/ℏ*</a:t>
            </a:r>
            <a:r>
              <a:rPr lang="el-GR" sz="2000" b="1" dirty="0" smtClean="0"/>
              <a:t>Σ</a:t>
            </a:r>
            <a:r>
              <a:rPr lang="en-US" sz="2000" b="1" dirty="0" err="1"/>
              <a:t>a</a:t>
            </a:r>
            <a:r>
              <a:rPr lang="en-US" sz="2000" b="1" baseline="-25000" dirty="0" err="1"/>
              <a:t>k</a:t>
            </a:r>
            <a:r>
              <a:rPr lang="en-US" sz="2000" b="1" dirty="0"/>
              <a:t>(t</a:t>
            </a:r>
            <a:r>
              <a:rPr lang="en-US" sz="2000" b="1" dirty="0" smtClean="0"/>
              <a:t>)</a:t>
            </a:r>
            <a:r>
              <a:rPr lang="en-US" sz="2000" b="1" baseline="-25000" dirty="0"/>
              <a:t> </a:t>
            </a:r>
            <a:r>
              <a:rPr lang="en-US" sz="2000" b="1" u="sng" dirty="0" err="1"/>
              <a:t>V</a:t>
            </a:r>
            <a:r>
              <a:rPr lang="en-US" sz="2000" b="1" u="sng" baseline="-25000" dirty="0" err="1"/>
              <a:t>nk</a:t>
            </a:r>
            <a:r>
              <a:rPr lang="en-US" sz="2000" b="1" dirty="0" err="1" smtClean="0"/>
              <a:t>exp</a:t>
            </a:r>
            <a:r>
              <a:rPr lang="en-US" sz="2000" b="1" dirty="0" smtClean="0"/>
              <a:t>(</a:t>
            </a:r>
            <a:r>
              <a:rPr lang="en-US" sz="2000" b="1" dirty="0" err="1" smtClean="0"/>
              <a:t>i</a:t>
            </a:r>
            <a:r>
              <a:rPr lang="en-US" sz="2000" b="1" dirty="0" smtClean="0"/>
              <a:t>(</a:t>
            </a:r>
            <a:r>
              <a:rPr lang="el-GR" sz="2000" b="1" dirty="0" smtClean="0"/>
              <a:t>ω</a:t>
            </a:r>
            <a:r>
              <a:rPr lang="en-US" sz="2000" b="1" baseline="-25000" dirty="0" smtClean="0"/>
              <a:t>n</a:t>
            </a:r>
            <a:r>
              <a:rPr lang="en-US" sz="2000" b="1" dirty="0" smtClean="0"/>
              <a:t>-</a:t>
            </a:r>
            <a:r>
              <a:rPr lang="el-GR" sz="2000" b="1" dirty="0" smtClean="0"/>
              <a:t>ω</a:t>
            </a:r>
            <a:r>
              <a:rPr lang="en-US" sz="2000" b="1" baseline="-25000" dirty="0" smtClean="0"/>
              <a:t>k</a:t>
            </a:r>
            <a:r>
              <a:rPr lang="en-US" sz="2000" b="1" dirty="0" smtClean="0"/>
              <a:t>)t)</a:t>
            </a:r>
          </a:p>
        </p:txBody>
      </p:sp>
      <p:sp>
        <p:nvSpPr>
          <p:cNvPr id="205" name="Google Shape;205;p17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Прямоугольник 14"/>
          <p:cNvSpPr/>
          <p:nvPr/>
        </p:nvSpPr>
        <p:spPr>
          <a:xfrm>
            <a:off x="18812" y="5426049"/>
            <a:ext cx="425450" cy="1415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9" name="Прямоугольник 228"/>
          <p:cNvSpPr/>
          <p:nvPr/>
        </p:nvSpPr>
        <p:spPr>
          <a:xfrm>
            <a:off x="10906125" y="504825"/>
            <a:ext cx="1040367" cy="714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7275006" y="1798654"/>
                <a:ext cx="4916993" cy="4106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5000"/>
                  </a:lnSpc>
                  <a:buClr>
                    <a:schemeClr val="dk2"/>
                  </a:buClr>
                  <a:buSzPts val="2200"/>
                </a:pPr>
                <a:r>
                  <a:rPr lang="pt-BR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a</a:t>
                </a:r>
                <a:r>
                  <a:rPr lang="pt-BR" sz="2000" b="1" baseline="-25000" dirty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n</a:t>
                </a:r>
                <a:r>
                  <a:rPr lang="pt-BR" sz="2000" b="1" dirty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(t)= a</a:t>
                </a:r>
                <a:r>
                  <a:rPr lang="pt-BR" sz="2000" b="1" baseline="30000" dirty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(0)</a:t>
                </a:r>
                <a:r>
                  <a:rPr lang="pt-BR" sz="2000" b="1" baseline="-25000" dirty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n</a:t>
                </a:r>
                <a:r>
                  <a:rPr lang="pt-BR" sz="2000" b="1" dirty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(t) + λa</a:t>
                </a:r>
                <a:r>
                  <a:rPr lang="pt-BR" sz="2000" b="1" baseline="30000" dirty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(1)</a:t>
                </a:r>
                <a:r>
                  <a:rPr lang="pt-BR" sz="2000" b="1" baseline="-25000" dirty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n</a:t>
                </a:r>
                <a:r>
                  <a:rPr lang="pt-BR" sz="2000" b="1" dirty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(t) …</a:t>
                </a:r>
              </a:p>
              <a:p>
                <a:pPr algn="ctr">
                  <a:lnSpc>
                    <a:spcPct val="125000"/>
                  </a:lnSpc>
                  <a:buClr>
                    <a:schemeClr val="dk2"/>
                  </a:buClr>
                  <a:buSzPts val="2200"/>
                </a:pPr>
                <a:r>
                  <a:rPr lang="pt-BR" sz="2000" b="1" dirty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a</a:t>
                </a:r>
                <a:r>
                  <a:rPr lang="pt-BR" sz="2000" b="1" baseline="-25000" dirty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n</a:t>
                </a:r>
                <a:r>
                  <a:rPr lang="pt-BR" sz="2000" b="1" dirty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(0)= a</a:t>
                </a:r>
                <a:r>
                  <a:rPr lang="pt-BR" sz="2000" b="1" baseline="30000" dirty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(0)</a:t>
                </a:r>
                <a:r>
                  <a:rPr lang="pt-BR" sz="2000" b="1" baseline="-25000" dirty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n</a:t>
                </a:r>
                <a:r>
                  <a:rPr lang="pt-BR" sz="2000" b="1" dirty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(0) + </a:t>
                </a:r>
                <a:r>
                  <a:rPr lang="pt-BR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λa</a:t>
                </a:r>
                <a:r>
                  <a:rPr lang="pt-BR" sz="2000" b="1" baseline="30000" dirty="0" smtClean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(1)</a:t>
                </a:r>
                <a:r>
                  <a:rPr lang="pt-BR" sz="2000" b="1" baseline="-25000" dirty="0" smtClean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n</a:t>
                </a:r>
                <a:r>
                  <a:rPr lang="pt-BR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(0)+…=</a:t>
                </a:r>
                <a:r>
                  <a:rPr lang="el-GR" sz="2000" b="1" dirty="0">
                    <a:solidFill>
                      <a:schemeClr val="tx1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δ</a:t>
                </a:r>
                <a:r>
                  <a:rPr lang="en-US" sz="2000" b="1" baseline="-25000" dirty="0" smtClean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</a:rPr>
                  <a:t>in</a:t>
                </a:r>
                <a:endParaRPr lang="en-US" sz="2000" b="1" baseline="-25000" dirty="0">
                  <a:solidFill>
                    <a:schemeClr val="tx1"/>
                  </a:solidFill>
                  <a:latin typeface="Darker Grotesque SemiBold" panose="020B0604020202020204" charset="0"/>
                  <a:ea typeface="Darker Grotesque SemiBold"/>
                  <a:cs typeface="Darker Grotesque SemiBold"/>
                </a:endParaRPr>
              </a:p>
              <a:p>
                <a:pPr lvl="0" algn="ctr">
                  <a:lnSpc>
                    <a:spcPct val="125000"/>
                  </a:lnSpc>
                  <a:buClr>
                    <a:schemeClr val="dk2"/>
                  </a:buClr>
                  <a:buSzPts val="2200"/>
                </a:pPr>
                <a:r>
                  <a:rPr lang="pt-BR" sz="2000" b="1" dirty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a</a:t>
                </a:r>
                <a:r>
                  <a:rPr lang="pt-BR" sz="2000" b="1" baseline="30000" dirty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(0)</a:t>
                </a:r>
                <a:r>
                  <a:rPr lang="pt-BR" sz="2000" b="1" baseline="-25000" dirty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n</a:t>
                </a:r>
                <a:r>
                  <a:rPr lang="pt-BR" sz="2000" b="1" dirty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(0</a:t>
                </a:r>
                <a:r>
                  <a:rPr lang="pt-BR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)=</a:t>
                </a:r>
                <a:r>
                  <a:rPr lang="el-GR" sz="2000" b="1" dirty="0">
                    <a:solidFill>
                      <a:schemeClr val="tx1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δ</a:t>
                </a:r>
                <a:r>
                  <a:rPr lang="en-US" sz="2000" b="1" baseline="-25000" dirty="0" err="1" smtClean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</a:rPr>
                  <a:t>ik</a:t>
                </a:r>
                <a:r>
                  <a:rPr lang="en-US" sz="2000" b="1" baseline="-25000" dirty="0" smtClean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</a:rPr>
                  <a:t>, </a:t>
                </a:r>
                <a:r>
                  <a:rPr lang="pt-BR" sz="2000" b="1" dirty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a</a:t>
                </a:r>
                <a:r>
                  <a:rPr lang="pt-BR" sz="2000" b="1" baseline="30000" dirty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(1)</a:t>
                </a:r>
                <a:r>
                  <a:rPr lang="pt-BR" sz="2000" b="1" baseline="-25000" dirty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n</a:t>
                </a:r>
                <a:r>
                  <a:rPr lang="pt-BR" sz="2000" b="1" dirty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(0</a:t>
                </a:r>
                <a:r>
                  <a:rPr lang="pt-BR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)=0, ...</a:t>
                </a:r>
              </a:p>
              <a:p>
                <a:pPr lvl="0" algn="ctr">
                  <a:lnSpc>
                    <a:spcPct val="125000"/>
                  </a:lnSpc>
                  <a:buClr>
                    <a:schemeClr val="dk2"/>
                  </a:buClr>
                  <a:buSzPts val="2200"/>
                </a:pPr>
                <a:endParaRPr lang="pt-BR" sz="2000" b="1" dirty="0" smtClean="0">
                  <a:solidFill>
                    <a:schemeClr val="tx1"/>
                  </a:solidFill>
                  <a:latin typeface="Darker Grotesque SemiBold" panose="020B0604020202020204" charset="0"/>
                  <a:ea typeface="Darker Grotesque SemiBold"/>
                  <a:cs typeface="Darker Grotesque SemiBold"/>
                  <a:sym typeface="Darker Grotesque SemiBold"/>
                </a:endParaRPr>
              </a:p>
              <a:p>
                <a:pPr algn="ctr">
                  <a:lnSpc>
                    <a:spcPct val="125000"/>
                  </a:lnSpc>
                  <a:buClr>
                    <a:schemeClr val="dk2"/>
                  </a:buClr>
                  <a:buSzPts val="2200"/>
                </a:pPr>
                <a:r>
                  <a:rPr lang="pt-BR" sz="2000" b="1" dirty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a</a:t>
                </a:r>
                <a:r>
                  <a:rPr lang="pt-BR" sz="2000" b="1" baseline="30000" dirty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(0)</a:t>
                </a:r>
                <a:r>
                  <a:rPr lang="pt-BR" sz="2000" b="1" baseline="-25000" dirty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n</a:t>
                </a:r>
                <a:r>
                  <a:rPr lang="pt-BR" sz="2000" b="1" dirty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(t) + λa</a:t>
                </a:r>
                <a:r>
                  <a:rPr lang="pt-BR" sz="2000" b="1" baseline="30000" dirty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(1)</a:t>
                </a:r>
                <a:r>
                  <a:rPr lang="pt-BR" sz="2000" b="1" baseline="-25000" dirty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n</a:t>
                </a:r>
                <a:r>
                  <a:rPr lang="pt-BR" sz="2000" b="1" dirty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(t) </a:t>
                </a:r>
                <a:r>
                  <a:rPr lang="pt-BR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… 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  <a:cs typeface="Darker Grotesque" panose="020B0604020202020204" charset="0"/>
                  </a:rPr>
                  <a:t>=</a:t>
                </a:r>
              </a:p>
              <a:p>
                <a:pPr algn="ctr">
                  <a:lnSpc>
                    <a:spcPct val="125000"/>
                  </a:lnSpc>
                  <a:buClr>
                    <a:schemeClr val="dk2"/>
                  </a:buClr>
                  <a:buSzPts val="2200"/>
                </a:pPr>
                <a:r>
                  <a:rPr lang="en-US" sz="2000" b="1" dirty="0">
                    <a:solidFill>
                      <a:schemeClr val="tx1"/>
                    </a:solidFill>
                    <a:latin typeface="Darker Grotesque SemiBold" panose="020B0604020202020204" charset="0"/>
                    <a:cs typeface="Darker Grotesque" panose="020B0604020202020204" charset="0"/>
                  </a:rPr>
                  <a:t>=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  <a:cs typeface="Darker Grotesque" panose="020B0604020202020204" charset="0"/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  <a:latin typeface="Darker Grotesque SemiBold" panose="020B0604020202020204" charset="0"/>
                    <a:cs typeface="Darker Grotesque" panose="020B0604020202020204" charset="0"/>
                  </a:rPr>
                  <a:t>-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Darker Grotesque SemiBold" panose="020B0604020202020204" charset="0"/>
                    <a:cs typeface="Darker Grotesque" panose="020B0604020202020204" charset="0"/>
                  </a:rPr>
                  <a:t>i</a:t>
                </a:r>
                <a:r>
                  <a:rPr lang="el-GR" sz="2000" b="1" dirty="0">
                    <a:solidFill>
                      <a:schemeClr val="tx1"/>
                    </a:solidFill>
                    <a:latin typeface="Darker Grotesque" panose="020B0604020202020204" charset="0"/>
                    <a:cs typeface="Darker Grotesque" panose="020B0604020202020204" charset="0"/>
                  </a:rPr>
                  <a:t>λ</a:t>
                </a:r>
                <a:r>
                  <a:rPr lang="en-US" sz="2000" b="1" dirty="0">
                    <a:solidFill>
                      <a:schemeClr val="tx1"/>
                    </a:solidFill>
                    <a:latin typeface="Darker Grotesque SemiBold" panose="020B0604020202020204" charset="0"/>
                    <a:cs typeface="Darker Grotesque" panose="020B0604020202020204" charset="0"/>
                  </a:rPr>
                  <a:t>/ℏ*</a:t>
                </a:r>
                <a:r>
                  <a:rPr lang="el-GR" sz="2000" b="1" dirty="0" smtClean="0">
                    <a:solidFill>
                      <a:schemeClr val="tx1"/>
                    </a:solidFill>
                    <a:latin typeface="Darker Grotesque" panose="020B0604020202020204" charset="0"/>
                    <a:cs typeface="Darker Grotesque" panose="020B0604020202020204" charset="0"/>
                  </a:rPr>
                  <a:t>Σ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  <a:cs typeface="Darker Grotesque" panose="020B0604020202020204" charset="0"/>
                  </a:rPr>
                  <a:t>(</a:t>
                </a:r>
                <a:r>
                  <a:rPr lang="pt-BR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a</a:t>
                </a:r>
                <a:r>
                  <a:rPr lang="pt-BR" sz="2000" b="1" baseline="30000" dirty="0" smtClean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(0)</a:t>
                </a:r>
                <a:r>
                  <a:rPr lang="pt-BR" sz="2000" b="1" baseline="-25000" dirty="0" smtClean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k </a:t>
                </a:r>
                <a:r>
                  <a:rPr lang="pt-BR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(</a:t>
                </a:r>
                <a:r>
                  <a:rPr lang="pt-BR" sz="2000" b="1" dirty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t) + </a:t>
                </a:r>
                <a:r>
                  <a:rPr lang="pt-BR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λa</a:t>
                </a:r>
                <a:r>
                  <a:rPr lang="pt-BR" sz="2000" b="1" baseline="30000" dirty="0" smtClean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(1)</a:t>
                </a:r>
                <a:r>
                  <a:rPr lang="pt-BR" sz="2000" b="1" baseline="-25000" dirty="0" smtClean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k</a:t>
                </a:r>
                <a:r>
                  <a:rPr lang="pt-BR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(t)…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  <a:cs typeface="Darker Grotesque" panose="020B0604020202020204" charset="0"/>
                  </a:rPr>
                  <a:t>)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 </a:t>
                </a:r>
                <a:r>
                  <a:rPr lang="en-US" sz="2000" b="1" u="sng" dirty="0" err="1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V</a:t>
                </a:r>
                <a:r>
                  <a:rPr lang="en-US" sz="2000" b="1" u="sng" baseline="-25000" dirty="0" err="1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nk</a:t>
                </a:r>
                <a:r>
                  <a:rPr lang="en-US" sz="2000" b="1" dirty="0" err="1" smtClean="0">
                    <a:solidFill>
                      <a:schemeClr val="tx1"/>
                    </a:solidFill>
                    <a:latin typeface="Darker Grotesque SemiBold" panose="020B0604020202020204" charset="0"/>
                    <a:cs typeface="Darker Grotesque" panose="020B0604020202020204" charset="0"/>
                  </a:rPr>
                  <a:t>exp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  <a:cs typeface="Darker Grotesque" panose="020B0604020202020204" charset="0"/>
                  </a:rPr>
                  <a:t>(</a:t>
                </a:r>
                <a:r>
                  <a:rPr lang="en-US" sz="2000" b="1" dirty="0" err="1" smtClean="0">
                    <a:solidFill>
                      <a:schemeClr val="tx1"/>
                    </a:solidFill>
                    <a:latin typeface="Darker Grotesque SemiBold" panose="020B0604020202020204" charset="0"/>
                    <a:cs typeface="Darker Grotesque" panose="020B0604020202020204" charset="0"/>
                  </a:rPr>
                  <a:t>i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  <a:cs typeface="Darker Grotesque" panose="020B0604020202020204" charset="0"/>
                  </a:rPr>
                  <a:t>(</a:t>
                </a:r>
                <a:r>
                  <a:rPr lang="el-GR" sz="2000" b="1" dirty="0">
                    <a:solidFill>
                      <a:schemeClr val="tx1"/>
                    </a:solidFill>
                    <a:latin typeface="Darker Grotesque" panose="020B0604020202020204" charset="0"/>
                    <a:cs typeface="Darker Grotesque" panose="020B0604020202020204" charset="0"/>
                  </a:rPr>
                  <a:t>ω</a:t>
                </a:r>
                <a:r>
                  <a:rPr lang="en-US" sz="2000" b="1" baseline="-25000" dirty="0">
                    <a:solidFill>
                      <a:schemeClr val="tx1"/>
                    </a:solidFill>
                    <a:latin typeface="Darker Grotesque SemiBold" panose="020B0604020202020204" charset="0"/>
                    <a:cs typeface="Darker Grotesque" panose="020B0604020202020204" charset="0"/>
                  </a:rPr>
                  <a:t>n</a:t>
                </a:r>
                <a:r>
                  <a:rPr lang="en-US" sz="2000" b="1" dirty="0">
                    <a:solidFill>
                      <a:schemeClr val="tx1"/>
                    </a:solidFill>
                    <a:latin typeface="Darker Grotesque SemiBold" panose="020B0604020202020204" charset="0"/>
                    <a:cs typeface="Darker Grotesque" panose="020B0604020202020204" charset="0"/>
                  </a:rPr>
                  <a:t>-</a:t>
                </a:r>
                <a:r>
                  <a:rPr lang="el-GR" sz="2000" b="1" dirty="0">
                    <a:solidFill>
                      <a:schemeClr val="tx1"/>
                    </a:solidFill>
                    <a:latin typeface="Darker Grotesque" panose="020B0604020202020204" charset="0"/>
                    <a:cs typeface="Darker Grotesque" panose="020B0604020202020204" charset="0"/>
                  </a:rPr>
                  <a:t>ω</a:t>
                </a:r>
                <a:r>
                  <a:rPr lang="en-US" sz="2000" b="1" baseline="-25000" dirty="0">
                    <a:solidFill>
                      <a:schemeClr val="tx1"/>
                    </a:solidFill>
                    <a:latin typeface="Darker Grotesque SemiBold" panose="020B0604020202020204" charset="0"/>
                    <a:cs typeface="Darker Grotesque" panose="020B0604020202020204" charset="0"/>
                  </a:rPr>
                  <a:t>k</a:t>
                </a:r>
                <a:r>
                  <a:rPr lang="en-US" sz="2000" b="1" dirty="0">
                    <a:solidFill>
                      <a:schemeClr val="tx1"/>
                    </a:solidFill>
                    <a:latin typeface="Darker Grotesque SemiBold" panose="020B0604020202020204" charset="0"/>
                    <a:cs typeface="Darker Grotesque" panose="020B0604020202020204" charset="0"/>
                  </a:rPr>
                  <a:t>)t)</a:t>
                </a:r>
              </a:p>
              <a:p>
                <a:pPr algn="ctr">
                  <a:lnSpc>
                    <a:spcPct val="125000"/>
                  </a:lnSpc>
                  <a:buClr>
                    <a:schemeClr val="dk2"/>
                  </a:buClr>
                  <a:buSzPts val="2200"/>
                </a:pPr>
                <a:endParaRPr lang="pt-BR" sz="2000" b="1" dirty="0">
                  <a:solidFill>
                    <a:schemeClr val="tx1"/>
                  </a:solidFill>
                  <a:latin typeface="Darker Grotesque SemiBold" panose="020B0604020202020204" charset="0"/>
                  <a:ea typeface="Darker Grotesque SemiBold"/>
                  <a:cs typeface="Darker Grotesque SemiBold"/>
                  <a:sym typeface="Darker Grotesque SemiBold"/>
                </a:endParaRPr>
              </a:p>
              <a:p>
                <a:pPr algn="ctr">
                  <a:lnSpc>
                    <a:spcPct val="125000"/>
                  </a:lnSpc>
                  <a:buClr>
                    <a:schemeClr val="dk2"/>
                  </a:buClr>
                  <a:buSzPts val="2200"/>
                </a:pPr>
                <a:r>
                  <a:rPr lang="en-US" sz="2000" b="1" dirty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a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’</a:t>
                </a:r>
                <a:r>
                  <a:rPr lang="en-US" sz="2000" b="1" baseline="30000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(0)</a:t>
                </a:r>
                <a:r>
                  <a:rPr lang="en-US" sz="2000" b="1" baseline="-25000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n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(t)=0 =&gt; a</a:t>
                </a:r>
                <a:r>
                  <a:rPr lang="en-US" sz="2000" b="1" baseline="-25000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n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(t) = </a:t>
                </a:r>
                <a:r>
                  <a:rPr lang="en-US" sz="2000" b="1" dirty="0" err="1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const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 =</a:t>
                </a:r>
                <a:r>
                  <a:rPr lang="pt-BR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a</a:t>
                </a:r>
                <a:r>
                  <a:rPr lang="pt-BR" sz="2000" b="1" baseline="-25000" dirty="0" smtClean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n</a:t>
                </a:r>
                <a:r>
                  <a:rPr lang="pt-BR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  <a:sym typeface="Darker Grotesque SemiBold"/>
                  </a:rPr>
                  <a:t>(0)=</a:t>
                </a:r>
                <a:r>
                  <a:rPr lang="el-GR" sz="2000" b="1" dirty="0">
                    <a:solidFill>
                      <a:schemeClr val="tx1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δ</a:t>
                </a:r>
                <a:r>
                  <a:rPr lang="en-US" sz="2000" b="1" baseline="-25000" dirty="0" smtClean="0">
                    <a:solidFill>
                      <a:schemeClr val="tx1"/>
                    </a:solidFill>
                    <a:latin typeface="Darker Grotesque SemiBold" panose="020B0604020202020204" charset="0"/>
                    <a:ea typeface="Darker Grotesque SemiBold"/>
                    <a:cs typeface="Darker Grotesque SemiBold"/>
                  </a:rPr>
                  <a:t>in</a:t>
                </a:r>
              </a:p>
              <a:p>
                <a:pPr algn="ctr">
                  <a:lnSpc>
                    <a:spcPct val="125000"/>
                  </a:lnSpc>
                  <a:buClr>
                    <a:schemeClr val="dk2"/>
                  </a:buClr>
                  <a:buSzPts val="2200"/>
                </a:pPr>
                <a:r>
                  <a:rPr lang="en-US" sz="2000" b="1" dirty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a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’</a:t>
                </a:r>
                <a:r>
                  <a:rPr lang="en-US" sz="2000" b="1" baseline="30000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(1)</a:t>
                </a:r>
                <a:r>
                  <a:rPr lang="en-US" sz="2000" b="1" baseline="-25000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n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(t</a:t>
                </a:r>
                <a:r>
                  <a:rPr lang="en-US" sz="2000" b="1" dirty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) = -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Darker Grotesque SemiBold" panose="020B0604020202020204" charset="0"/>
                  </a:rPr>
                  <a:t>i</a:t>
                </a:r>
                <a:r>
                  <a:rPr lang="el-GR" sz="2000" b="1" dirty="0">
                    <a:solidFill>
                      <a:schemeClr val="tx1"/>
                    </a:solidFill>
                  </a:rPr>
                  <a:t>λ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/ℏ*</a:t>
                </a:r>
                <a:r>
                  <a:rPr lang="en-US" sz="2000" b="1" baseline="-25000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 </a:t>
                </a:r>
                <a:r>
                  <a:rPr lang="en-US" sz="2000" b="1" u="sng" dirty="0" err="1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V</a:t>
                </a:r>
                <a:r>
                  <a:rPr lang="en-US" sz="2000" b="1" baseline="-25000" dirty="0" err="1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ni</a:t>
                </a:r>
                <a:r>
                  <a:rPr lang="en-US" sz="2000" b="1" dirty="0" err="1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exp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(</a:t>
                </a:r>
                <a:r>
                  <a:rPr lang="en-US" sz="2000" b="1" dirty="0" err="1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i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(</a:t>
                </a:r>
                <a:r>
                  <a:rPr lang="el-GR" sz="2000" b="1" dirty="0">
                    <a:solidFill>
                      <a:schemeClr val="tx1"/>
                    </a:solidFill>
                  </a:rPr>
                  <a:t>ω</a:t>
                </a:r>
                <a:r>
                  <a:rPr lang="en-US" sz="2000" b="1" baseline="-25000" dirty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n</a:t>
                </a:r>
                <a:r>
                  <a:rPr lang="en-US" sz="2000" b="1" dirty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-</a:t>
                </a:r>
                <a:r>
                  <a:rPr lang="el-GR" sz="2000" b="1" dirty="0">
                    <a:solidFill>
                      <a:schemeClr val="tx1"/>
                    </a:solidFill>
                  </a:rPr>
                  <a:t>ω</a:t>
                </a:r>
                <a:r>
                  <a:rPr lang="en-US" sz="2000" b="1" baseline="-25000" dirty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k</a:t>
                </a:r>
                <a:r>
                  <a:rPr lang="en-US" sz="2000" b="1" dirty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)t)</a:t>
                </a:r>
              </a:p>
              <a:p>
                <a:pPr lvl="0" algn="ctr">
                  <a:lnSpc>
                    <a:spcPct val="125000"/>
                  </a:lnSpc>
                  <a:buClr>
                    <a:schemeClr val="dk2"/>
                  </a:buClr>
                  <a:buSzPts val="2200"/>
                </a:pPr>
                <a:r>
                  <a:rPr lang="en-US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a(t</a:t>
                </a:r>
                <a:r>
                  <a:rPr lang="en-US" sz="2000" b="1" dirty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)=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ru-RU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num>
                      <m:den>
                        <m:r>
                          <a:rPr lang="en-US" sz="20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den>
                    </m:f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𝛌</m:t>
                    </m:r>
                    <m:nary>
                      <m:naryPr>
                        <m:limLoc m:val="subSup"/>
                        <m:ctrlPr>
                          <a:rPr lang="ru-RU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  <m:e>
                        <m:sSub>
                          <m:sSubPr>
                            <m:ctrlPr>
                              <a:rPr lang="ru-RU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ru-RU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𝒏𝒊</m:t>
                            </m:r>
                          </m:sub>
                        </m:sSub>
                        <m:d>
                          <m:dPr>
                            <m:ctrlPr>
                              <a:rPr lang="ru-RU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sSup>
                          <m:sSupPr>
                            <m:ctrlPr>
                              <a:rPr lang="ru-RU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ru-RU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𝐢</m:t>
                            </m:r>
                            <m:d>
                              <m:dPr>
                                <m:ctrlPr>
                                  <a:rPr lang="ru-RU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en-US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ru-RU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𝝎</m:t>
                                    </m:r>
                                  </m:e>
                                  <m:sub>
                                    <m:r>
                                      <a:rPr lang="ru-RU" sz="20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ru-RU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ru-RU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𝒅𝒕</m:t>
                    </m:r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pt-BR" sz="2000" b="1" dirty="0">
                  <a:solidFill>
                    <a:schemeClr val="tx1"/>
                  </a:solidFill>
                  <a:latin typeface="Darker Grotesque SemiBold" panose="020B0604020202020204" charset="0"/>
                  <a:ea typeface="Darker Grotesque SemiBold"/>
                  <a:cs typeface="Darker Grotesque SemiBold"/>
                  <a:sym typeface="Darker Grotesque SemiBold"/>
                </a:endParaRPr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006" y="1798654"/>
                <a:ext cx="4916993" cy="4106830"/>
              </a:xfrm>
              <a:prstGeom prst="rect">
                <a:avLst/>
              </a:prstGeom>
              <a:blipFill rotWithShape="0">
                <a:blip r:embed="rId3"/>
                <a:stretch>
                  <a:fillRect l="-248" r="-3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30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250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250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250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250"/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250"/>
                                        <p:tgtEl>
                                          <p:spTgt spid="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250"/>
                                        <p:tgtEl>
                                          <p:spTgt spid="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250"/>
                                        <p:tgtEl>
                                          <p:spTgt spid="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250"/>
                                        <p:tgtEl>
                                          <p:spTgt spid="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250"/>
                                        <p:tgtEl>
                                          <p:spTgt spid="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250"/>
                                        <p:tgtEl>
                                          <p:spTgt spid="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250"/>
                                        <p:tgtEl>
                                          <p:spTgt spid="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b="1" dirty="0" smtClean="0">
                <a:sym typeface="Darker Grotesque SemiBold"/>
              </a:rPr>
              <a:t>Периодичное возмущение</a:t>
            </a:r>
            <a:endParaRPr lang="ru-RU" b="1" dirty="0"/>
          </a:p>
        </p:txBody>
      </p:sp>
      <p:sp>
        <p:nvSpPr>
          <p:cNvPr id="272" name="Google Shape;272;p20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Прямоугольник 15"/>
          <p:cNvSpPr/>
          <p:nvPr/>
        </p:nvSpPr>
        <p:spPr>
          <a:xfrm>
            <a:off x="19050" y="5375274"/>
            <a:ext cx="425450" cy="1482725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865708" y="420130"/>
            <a:ext cx="988541" cy="815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642551" y="2117124"/>
            <a:ext cx="5346357" cy="3927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ctr">
              <a:lnSpc>
                <a:spcPct val="115000"/>
              </a:lnSpc>
              <a:spcAft>
                <a:spcPts val="600"/>
              </a:spcAft>
              <a:buClr>
                <a:schemeClr val="dk2"/>
              </a:buClr>
              <a:buSzPts val="2200"/>
            </a:pPr>
            <a:r>
              <a:rPr lang="ru-RU" sz="2400" b="1" dirty="0" smtClean="0">
                <a:solidFill>
                  <a:schemeClr val="tx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V(</a:t>
            </a:r>
            <a:r>
              <a:rPr lang="en-US" sz="2400" b="1" dirty="0">
                <a:solidFill>
                  <a:schemeClr val="tx1"/>
                </a:solidFill>
                <a:latin typeface="Darker Grotesque SemiBold" panose="020B0604020202020204" charset="0"/>
                <a:ea typeface="Darker Grotesque SemiBold"/>
                <a:cs typeface="Darker Grotesque SemiBold"/>
                <a:sym typeface="Darker Grotesque SemiBold"/>
              </a:rPr>
              <a:t>t) </a:t>
            </a:r>
            <a:r>
              <a:rPr lang="ru-RU" sz="2400" b="1" dirty="0" smtClean="0">
                <a:solidFill>
                  <a:schemeClr val="tx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=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  <a:ea typeface="Darker Grotesque SemiBold"/>
                <a:cs typeface="Darker Grotesque SemiBold"/>
                <a:sym typeface="Darker Grotesque SemiBold"/>
              </a:rPr>
              <a:t>F</a:t>
            </a:r>
            <a:r>
              <a:rPr lang="en-US" sz="2400" b="1" baseline="-25000" dirty="0" smtClean="0">
                <a:solidFill>
                  <a:schemeClr val="tx1"/>
                </a:solidFill>
                <a:latin typeface="Darker Grotesque SemiBold" panose="020B0604020202020204" charset="0"/>
                <a:ea typeface="Darker Grotesque SemiBold"/>
                <a:cs typeface="Darker Grotesque SemiBold"/>
                <a:sym typeface="Darker Grotesque SemiBold"/>
              </a:rPr>
              <a:t>0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  <a:ea typeface="Darker Grotesque SemiBold"/>
                <a:cs typeface="Darker Grotesque SemiBold"/>
                <a:sym typeface="Darker Grotesque SemiBold"/>
              </a:rPr>
              <a:t>cos(</a:t>
            </a:r>
            <a:r>
              <a:rPr lang="el-GR" sz="2400" b="1" dirty="0" smtClean="0">
                <a:solidFill>
                  <a:schemeClr val="tx1"/>
                </a:solidFill>
                <a:latin typeface="Darker Grotesque" panose="020B0604020202020204" charset="0"/>
                <a:cs typeface="Darker Grotesque" panose="020B0604020202020204" charset="0"/>
              </a:rPr>
              <a:t>ω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  <a:cs typeface="Darker Grotesque" panose="020B0604020202020204" charset="0"/>
              </a:rPr>
              <a:t>t)=</a:t>
            </a:r>
            <a:r>
              <a:rPr lang="en-US" sz="2400" b="1" dirty="0" err="1" smtClean="0">
                <a:solidFill>
                  <a:schemeClr val="tx1"/>
                </a:solidFill>
                <a:latin typeface="Darker Grotesque SemiBold" panose="020B0604020202020204" charset="0"/>
                <a:cs typeface="Darker Grotesque" panose="020B0604020202020204" charset="0"/>
              </a:rPr>
              <a:t>Fexp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  <a:cs typeface="Darker Grotesque" panose="020B0604020202020204" charset="0"/>
              </a:rPr>
              <a:t>(</a:t>
            </a:r>
            <a:r>
              <a:rPr lang="en-US" sz="2400" b="1" dirty="0" err="1" smtClean="0">
                <a:solidFill>
                  <a:schemeClr val="tx1"/>
                </a:solidFill>
                <a:latin typeface="Darker Grotesque SemiBold" panose="020B0604020202020204" charset="0"/>
                <a:cs typeface="Darker Grotesque" panose="020B0604020202020204" charset="0"/>
              </a:rPr>
              <a:t>i</a:t>
            </a:r>
            <a:r>
              <a:rPr lang="el-GR" sz="2400" b="1" dirty="0" smtClean="0">
                <a:solidFill>
                  <a:schemeClr val="tx1"/>
                </a:solidFill>
                <a:latin typeface="Darker Grotesque" panose="020B0604020202020204" charset="0"/>
                <a:cs typeface="Darker Grotesque" panose="020B0604020202020204" charset="0"/>
              </a:rPr>
              <a:t>ω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  <a:cs typeface="Darker Grotesque" panose="020B0604020202020204" charset="0"/>
              </a:rPr>
              <a:t>t)+</a:t>
            </a:r>
            <a:r>
              <a:rPr lang="en-US" sz="2400" b="1" dirty="0" err="1" smtClean="0">
                <a:solidFill>
                  <a:schemeClr val="tx1"/>
                </a:solidFill>
                <a:latin typeface="Darker Grotesque SemiBold" panose="020B0604020202020204" charset="0"/>
                <a:cs typeface="Darker Grotesque" panose="020B0604020202020204" charset="0"/>
              </a:rPr>
              <a:t>Fexp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  <a:cs typeface="Darker Grotesque" panose="020B0604020202020204" charset="0"/>
              </a:rPr>
              <a:t>(-</a:t>
            </a:r>
            <a:r>
              <a:rPr lang="en-US" sz="2400" b="1" dirty="0" err="1" smtClean="0">
                <a:solidFill>
                  <a:schemeClr val="tx1"/>
                </a:solidFill>
                <a:latin typeface="Darker Grotesque SemiBold" panose="020B0604020202020204" charset="0"/>
                <a:cs typeface="Darker Grotesque" panose="020B0604020202020204" charset="0"/>
              </a:rPr>
              <a:t>i</a:t>
            </a:r>
            <a:r>
              <a:rPr lang="el-GR" sz="2400" b="1" dirty="0" smtClean="0">
                <a:solidFill>
                  <a:schemeClr val="tx1"/>
                </a:solidFill>
                <a:latin typeface="Darker Grotesque" panose="020B0604020202020204" charset="0"/>
                <a:cs typeface="Darker Grotesque" panose="020B0604020202020204" charset="0"/>
              </a:rPr>
              <a:t>ω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  <a:cs typeface="Darker Grotesque" panose="020B0604020202020204" charset="0"/>
              </a:rPr>
              <a:t>t)</a:t>
            </a:r>
          </a:p>
          <a:p>
            <a:pPr marL="88900" lvl="0" algn="ctr">
              <a:lnSpc>
                <a:spcPct val="115000"/>
              </a:lnSpc>
              <a:spcAft>
                <a:spcPts val="600"/>
              </a:spcAft>
              <a:buClr>
                <a:schemeClr val="dk2"/>
              </a:buClr>
              <a:buSzPts val="2200"/>
            </a:pPr>
            <a:endParaRPr lang="en-US" sz="2400" b="1" dirty="0" smtClean="0">
              <a:solidFill>
                <a:schemeClr val="tx1"/>
              </a:solidFill>
              <a:latin typeface="Darker Grotesque SemiBold" panose="020B0604020202020204" charset="0"/>
            </a:endParaRPr>
          </a:p>
          <a:p>
            <a:pPr marL="88900" lvl="0" algn="ctr">
              <a:lnSpc>
                <a:spcPct val="150000"/>
              </a:lnSpc>
              <a:spcAft>
                <a:spcPts val="600"/>
              </a:spcAft>
              <a:buClr>
                <a:schemeClr val="dk2"/>
              </a:buClr>
              <a:buSzPts val="2200"/>
            </a:pP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𝝎 = 𝝎</a:t>
            </a:r>
            <a:r>
              <a:rPr lang="en-US" sz="2400" b="1" baseline="-25000" dirty="0" err="1" smtClean="0">
                <a:solidFill>
                  <a:schemeClr val="tx1"/>
                </a:solidFill>
                <a:latin typeface="Darker Grotesque SemiBold" panose="020B0604020202020204" charset="0"/>
              </a:rPr>
              <a:t>i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 -</a:t>
            </a:r>
            <a:r>
              <a:rPr lang="en-US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𝝎</a:t>
            </a:r>
            <a:r>
              <a:rPr lang="en-US" sz="2400" b="1" baseline="-25000" dirty="0" smtClean="0">
                <a:solidFill>
                  <a:schemeClr val="tx1"/>
                </a:solidFill>
                <a:latin typeface="Darker Grotesque SemiBold" panose="020B0604020202020204" charset="0"/>
              </a:rPr>
              <a:t>k</a:t>
            </a:r>
          </a:p>
          <a:p>
            <a:pPr marL="88900" lvl="0" algn="ctr">
              <a:lnSpc>
                <a:spcPct val="115000"/>
              </a:lnSpc>
              <a:spcAft>
                <a:spcPts val="600"/>
              </a:spcAft>
              <a:buClr>
                <a:schemeClr val="dk2"/>
              </a:buClr>
              <a:buSzPts val="2200"/>
            </a:pPr>
            <a:r>
              <a:rPr lang="en-US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t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&gt;&gt;T</a:t>
            </a:r>
          </a:p>
          <a:p>
            <a:pPr marL="88900" lvl="0" algn="ctr">
              <a:lnSpc>
                <a:spcPct val="115000"/>
              </a:lnSpc>
              <a:buClr>
                <a:schemeClr val="dk2"/>
              </a:buClr>
              <a:buSzPts val="2200"/>
            </a:pPr>
            <a:endParaRPr lang="en-US" sz="2400" b="1" dirty="0">
              <a:solidFill>
                <a:schemeClr val="tx1"/>
              </a:solidFill>
              <a:latin typeface="Darker Grotesque SemiBold" panose="020B0604020202020204" charset="0"/>
            </a:endParaRPr>
          </a:p>
          <a:p>
            <a:pPr marL="88900" lvl="0" algn="ctr">
              <a:lnSpc>
                <a:spcPct val="115000"/>
              </a:lnSpc>
              <a:buClr>
                <a:schemeClr val="dk2"/>
              </a:buClr>
              <a:buSzPts val="2200"/>
            </a:pPr>
            <a:endParaRPr lang="en-US" sz="2400" b="1" dirty="0" smtClean="0">
              <a:solidFill>
                <a:schemeClr val="tx1"/>
              </a:solidFill>
              <a:latin typeface="Darker Grotesque SemiBold" panose="020B0604020202020204" charset="0"/>
            </a:endParaRPr>
          </a:p>
          <a:p>
            <a:pPr marL="88900" lvl="0" algn="ctr">
              <a:lnSpc>
                <a:spcPct val="115000"/>
              </a:lnSpc>
              <a:buClr>
                <a:schemeClr val="dk2"/>
              </a:buClr>
              <a:buSzPts val="2200"/>
            </a:pP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 </a:t>
            </a:r>
          </a:p>
          <a:p>
            <a:pPr marL="88900" lvl="0" algn="ctr">
              <a:lnSpc>
                <a:spcPct val="115000"/>
              </a:lnSpc>
              <a:buClr>
                <a:schemeClr val="dk2"/>
              </a:buClr>
              <a:buSzPts val="2200"/>
            </a:pPr>
            <a:endParaRPr lang="pt-BR" sz="2400" b="1" dirty="0">
              <a:solidFill>
                <a:schemeClr val="tx1"/>
              </a:solidFill>
              <a:latin typeface="Darker Grotesque SemiBold" panose="020B0604020202020204" charset="0"/>
              <a:ea typeface="Darker Grotesque SemiBold"/>
              <a:cs typeface="Darker Grotesque SemiBold"/>
              <a:sym typeface="Darker Grotesque SemiBold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59" y="4358446"/>
            <a:ext cx="5017443" cy="64013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59" y="2672539"/>
            <a:ext cx="5023539" cy="64013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867" y="4993332"/>
            <a:ext cx="4523624" cy="932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1661271" y="5796940"/>
                <a:ext cx="3302817" cy="10610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Darker Grotesque SemiBold"/>
                          <a:cs typeface="Darker Grotesque SemiBold"/>
                          <a:sym typeface="Darker Grotesque SemiBold"/>
                        </a:rPr>
                        <m:t>𝑷</m:t>
                      </m:r>
                      <m:r>
                        <a:rPr lang="en-US" sz="2400" b="1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Darker Grotesque SemiBold"/>
                          <a:cs typeface="Darker Grotesque SemiBold"/>
                          <a:sym typeface="Darker Grotesque SemiBold"/>
                        </a:rPr>
                        <m:t>𝒏</m:t>
                      </m:r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Darker Grotesque SemiBold"/>
                          <a:cs typeface="Darker Grotesque SemiBold"/>
                          <a:sym typeface="Darker Grotesque SemiBold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Darker Grotesque SemiBold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Darker Grotesque SemiBold"/>
                              <a:cs typeface="Darker Grotesque SemiBold"/>
                              <a:sym typeface="Darker Grotesque SemiBold"/>
                            </a:rPr>
                            <m:t>𝑷</m:t>
                          </m:r>
                          <m:r>
                            <m:rPr>
                              <m:nor/>
                            </m:rPr>
                            <a:rPr lang="pt-BR" sz="2400" b="1" dirty="0">
                              <a:solidFill>
                                <a:schemeClr val="tx1"/>
                              </a:solidFill>
                              <a:latin typeface="Darker Grotesque SemiBold" panose="020B0604020202020204" charset="0"/>
                              <a:ea typeface="Darker Grotesque SemiBold"/>
                              <a:cs typeface="Darker Grotesque SemiBold"/>
                              <a:sym typeface="Darker Grotesque SemiBold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Darker Grotesque SemiBold"/>
                                  <a:sym typeface="Darker Grotesque SemiBold"/>
                                </a:rPr>
                              </m:ctrlPr>
                            </m:sSubPr>
                            <m:e>
                              <m:r>
                                <a:rPr lang="pt-BR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Darker Grotesque SemiBold"/>
                                  <a:sym typeface="Darker Grotesque SemiBold"/>
                                </a:rPr>
                                <m:t>𝝆</m:t>
                              </m:r>
                            </m:e>
                            <m:sub>
                              <m: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Darker Grotesque SemiBold"/>
                                  <a:sym typeface="Darker Grotesque SemiBold"/>
                                </a:rPr>
                                <m:t>𝒏</m:t>
                              </m:r>
                            </m:sub>
                          </m:s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Darker Grotesque SemiBold"/>
                              <a:sym typeface="Darker Grotesque SemiBold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Darker Grotesque SemiBold"/>
                                  <a:sym typeface="Darker Grotesque SemiBold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Darker Grotesque SemiBold"/>
                                  <a:sym typeface="Darker Grotesque SemiBold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Darker Grotesque SemiBold"/>
                                  <a:sym typeface="Darker Grotesque SemiBold"/>
                                </a:rPr>
                                <m:t>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271" y="5796940"/>
                <a:ext cx="3302817" cy="106106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0007" y="1769587"/>
            <a:ext cx="5194242" cy="10364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/>
              <p:cNvSpPr/>
              <p:nvPr/>
            </p:nvSpPr>
            <p:spPr>
              <a:xfrm>
                <a:off x="6660515" y="2665413"/>
                <a:ext cx="5193734" cy="7592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8900" lvl="0" algn="ctr">
                  <a:lnSpc>
                    <a:spcPct val="150000"/>
                  </a:lnSpc>
                  <a:spcAft>
                    <a:spcPts val="600"/>
                  </a:spcAft>
                  <a:buClr>
                    <a:schemeClr val="dk2"/>
                  </a:buClr>
                  <a:buSzPts val="2200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1" i="0" dirty="0" smtClean="0">
                        <a:solidFill>
                          <a:schemeClr val="tx1"/>
                        </a:solidFill>
                        <a:latin typeface="Darker Grotesque SemiBold" panose="020B0604020202020204" charset="0"/>
                      </a:rPr>
                      <m:t>W</m:t>
                    </m:r>
                    <m:r>
                      <m:rPr>
                        <m:nor/>
                      </m:rPr>
                      <a:rPr lang="en-US" sz="2000" b="1" i="0" dirty="0" smtClean="0">
                        <a:solidFill>
                          <a:schemeClr val="tx1"/>
                        </a:solidFill>
                        <a:latin typeface="Darker Grotesque SemiBold" panose="020B0604020202020204" charset="0"/>
                      </a:rPr>
                      <m:t>=</m:t>
                    </m:r>
                    <m:f>
                      <m:fPr>
                        <m:ctrlP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num>
                      <m:den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m:rPr>
                        <m:nor/>
                      </m:rPr>
                      <a:rPr lang="en-US" sz="2000" b="1" dirty="0" smtClean="0">
                        <a:solidFill>
                          <a:schemeClr val="tx1"/>
                        </a:solidFill>
                        <a:latin typeface="Darker Grotesque SemiBold" panose="020B0604020202020204" charset="0"/>
                      </a:rPr>
                      <m:t>=</m:t>
                    </m:r>
                    <m:f>
                      <m:fPr>
                        <m:ctrlPr>
                          <a:rPr lang="ru-RU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ru-RU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𝛑</m:t>
                        </m:r>
                      </m:num>
                      <m:den>
                        <m:r>
                          <a:rPr lang="ru-RU" sz="20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den>
                    </m:f>
                    <m:sSup>
                      <m:sSup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𝒏𝒊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</m:d>
                  </m:oMath>
                </a14:m>
                <a:r>
                  <a:rPr lang="ru-RU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 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- </a:t>
                </a:r>
                <a:r>
                  <a:rPr lang="ru-RU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частота переходов</a:t>
                </a:r>
                <a:endParaRPr lang="en-US" sz="2000" b="1" dirty="0">
                  <a:solidFill>
                    <a:schemeClr val="tx1"/>
                  </a:solidFill>
                  <a:latin typeface="Darker Grotesque SemiBold" panose="020B0604020202020204" charset="0"/>
                </a:endParaRPr>
              </a:p>
            </p:txBody>
          </p:sp>
        </mc:Choice>
        <mc:Fallback xmlns="">
          <p:sp>
            <p:nvSpPr>
              <p:cNvPr id="17" name="Прямоугольник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515" y="2665413"/>
                <a:ext cx="5193734" cy="75924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8782478" y="3523517"/>
                <a:ext cx="949299" cy="630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88900" lvl="0" algn="ctr">
                  <a:lnSpc>
                    <a:spcPct val="150000"/>
                  </a:lnSpc>
                  <a:spcAft>
                    <a:spcPts val="600"/>
                  </a:spcAft>
                  <a:buClr>
                    <a:schemeClr val="dk2"/>
                  </a:buClr>
                  <a:buSzPts val="22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dirty="0">
                          <a:solidFill>
                            <a:schemeClr val="tx1"/>
                          </a:solidFill>
                          <a:latin typeface="Darker Grotesque SemiBold" panose="020B0604020202020204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en-US" sz="2000" b="1" i="0" dirty="0" smtClean="0">
                          <a:solidFill>
                            <a:schemeClr val="tx1"/>
                          </a:solidFill>
                          <a:latin typeface="Darker Grotesque SemiBold" panose="020B0604020202020204" charset="0"/>
                        </a:rPr>
                        <m:t>~1/</m:t>
                      </m:r>
                      <m:r>
                        <m:rPr>
                          <m:sty m:val="p"/>
                        </m:rP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τ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Darker Grotesque SemiBold" panose="020B0604020202020204" charset="0"/>
                </a:endParaRPr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2478" y="3523517"/>
                <a:ext cx="949299" cy="63094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Прямоугольник 14"/>
          <p:cNvSpPr/>
          <p:nvPr/>
        </p:nvSpPr>
        <p:spPr>
          <a:xfrm>
            <a:off x="3190875" y="4467225"/>
            <a:ext cx="333375" cy="371475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3186113" y="2805997"/>
            <a:ext cx="323850" cy="328538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538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7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b="1" dirty="0" smtClean="0">
                <a:sym typeface="Darker Grotesque SemiBold"/>
              </a:rPr>
              <a:t>Периодичное возмущение</a:t>
            </a:r>
            <a:endParaRPr lang="ru-RU" b="1" dirty="0"/>
          </a:p>
        </p:txBody>
      </p:sp>
      <p:sp>
        <p:nvSpPr>
          <p:cNvPr id="272" name="Google Shape;272;p20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Прямоугольник 15"/>
          <p:cNvSpPr/>
          <p:nvPr/>
        </p:nvSpPr>
        <p:spPr>
          <a:xfrm>
            <a:off x="19050" y="5375274"/>
            <a:ext cx="425450" cy="1482725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865708" y="420130"/>
            <a:ext cx="988541" cy="815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20581" y="2117124"/>
            <a:ext cx="5868328" cy="5616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>
              <a:lnSpc>
                <a:spcPct val="115000"/>
              </a:lnSpc>
              <a:spcAft>
                <a:spcPts val="2400"/>
              </a:spcAft>
              <a:buClr>
                <a:schemeClr val="dk2"/>
              </a:buClr>
              <a:buSzPts val="2200"/>
            </a:pPr>
            <a:r>
              <a:rPr lang="ru-RU" sz="2400" b="1" dirty="0" smtClean="0">
                <a:solidFill>
                  <a:schemeClr val="tx1"/>
                </a:solidFill>
                <a:latin typeface="Darker Grotesque SemiBold" panose="020B0604020202020204" charset="0"/>
                <a:sym typeface="Darker Grotesque SemiBold"/>
              </a:rPr>
              <a:t>	</a:t>
            </a:r>
            <a:r>
              <a:rPr lang="ru-RU" sz="2000" b="1" dirty="0" smtClean="0">
                <a:solidFill>
                  <a:schemeClr val="tx1"/>
                </a:solidFill>
                <a:latin typeface="Darker Grotesque SemiBold" panose="020B0604020202020204" charset="0"/>
                <a:sym typeface="Darker Grotesque SemiBold"/>
              </a:rPr>
              <a:t>Рассмотрим одномерную потенциальную яму в которой переход из основного на первое возбужденное состояние происходит под действием периодичного поля:</a:t>
            </a:r>
            <a:endParaRPr lang="en-US" sz="2000" b="1" dirty="0" smtClean="0">
              <a:solidFill>
                <a:schemeClr val="tx1"/>
              </a:solidFill>
              <a:latin typeface="Darker Grotesque SemiBold" panose="020B0604020202020204" charset="0"/>
              <a:sym typeface="Darker Grotesque SemiBold"/>
            </a:endParaRPr>
          </a:p>
          <a:p>
            <a:pPr marL="88900" algn="ctr">
              <a:lnSpc>
                <a:spcPct val="115000"/>
              </a:lnSpc>
              <a:spcAft>
                <a:spcPts val="2400"/>
              </a:spcAft>
              <a:buClr>
                <a:schemeClr val="dk2"/>
              </a:buClr>
              <a:buSzPts val="2200"/>
            </a:pPr>
            <a:r>
              <a:rPr lang="en-US" sz="2000" b="1" dirty="0" smtClean="0">
                <a:solidFill>
                  <a:schemeClr val="tx1"/>
                </a:solidFill>
                <a:latin typeface="Darker Grotesque SemiBold" panose="020B0604020202020204" charset="0"/>
                <a:sym typeface="Darker Grotesque SemiBold"/>
              </a:rPr>
              <a:t>F=0,5cos(</a:t>
            </a:r>
            <a:r>
              <a:rPr lang="el-GR" sz="2000" b="1" dirty="0" smtClean="0">
                <a:solidFill>
                  <a:schemeClr val="tx1"/>
                </a:solidFill>
                <a:latin typeface="Darker Grotesque SemiBold" panose="020B0604020202020204" charset="0"/>
                <a:sym typeface="Darker Grotesque SemiBold"/>
              </a:rPr>
              <a:t>ω</a:t>
            </a:r>
            <a:r>
              <a:rPr lang="en-US" sz="2000" b="1" dirty="0" smtClean="0">
                <a:solidFill>
                  <a:schemeClr val="tx1"/>
                </a:solidFill>
                <a:latin typeface="Darker Grotesque SemiBold" panose="020B0604020202020204" charset="0"/>
                <a:sym typeface="Darker Grotesque SemiBold"/>
              </a:rPr>
              <a:t>t)</a:t>
            </a:r>
            <a:r>
              <a:rPr lang="ru-RU" sz="2000" b="1" dirty="0" smtClean="0">
                <a:solidFill>
                  <a:schemeClr val="tx1"/>
                </a:solidFill>
                <a:latin typeface="Darker Grotesque SemiBold" panose="020B0604020202020204" charset="0"/>
                <a:sym typeface="Darker Grotesque SemiBold"/>
              </a:rPr>
              <a:t>, эВ</a:t>
            </a:r>
          </a:p>
          <a:p>
            <a:pPr marL="88900">
              <a:lnSpc>
                <a:spcPct val="115000"/>
              </a:lnSpc>
              <a:spcAft>
                <a:spcPts val="2400"/>
              </a:spcAft>
              <a:buClr>
                <a:schemeClr val="dk2"/>
              </a:buClr>
              <a:buSzPts val="2200"/>
            </a:pPr>
            <a:r>
              <a:rPr lang="ru-RU" sz="2000" b="1" dirty="0" smtClean="0">
                <a:solidFill>
                  <a:schemeClr val="tx1"/>
                </a:solidFill>
                <a:latin typeface="Darker Grotesque SemiBold" panose="020B0604020202020204" charset="0"/>
                <a:sym typeface="Darker Grotesque SemiBold"/>
              </a:rPr>
              <a:t>	Частоту </a:t>
            </a:r>
            <a:r>
              <a:rPr lang="el-GR" sz="2000" b="1" dirty="0" smtClean="0">
                <a:solidFill>
                  <a:schemeClr val="tx1"/>
                </a:solidFill>
                <a:latin typeface="Darker Grotesque SemiBold" panose="020B0604020202020204" charset="0"/>
                <a:sym typeface="Darker Grotesque SemiBold"/>
              </a:rPr>
              <a:t>ω</a:t>
            </a:r>
            <a:r>
              <a:rPr lang="ru-RU" sz="2000" b="1" dirty="0" smtClean="0">
                <a:solidFill>
                  <a:schemeClr val="tx1"/>
                </a:solidFill>
                <a:latin typeface="Darker Grotesque SemiBold" panose="020B0604020202020204" charset="0"/>
                <a:sym typeface="Darker Grotesque SemiBold"/>
              </a:rPr>
              <a:t> определим из разности энергий уровней.</a:t>
            </a:r>
            <a:endParaRPr lang="en-US" sz="2000" b="1" dirty="0" smtClean="0">
              <a:solidFill>
                <a:schemeClr val="tx1"/>
              </a:solidFill>
              <a:latin typeface="Darker Grotesque SemiBold" panose="020B0604020202020204" charset="0"/>
            </a:endParaRPr>
          </a:p>
          <a:p>
            <a:pPr marL="88900" lvl="0" algn="ctr">
              <a:lnSpc>
                <a:spcPct val="115000"/>
              </a:lnSpc>
              <a:buClr>
                <a:schemeClr val="dk2"/>
              </a:buClr>
              <a:buSzPts val="2200"/>
            </a:pPr>
            <a:endParaRPr lang="en-US" sz="2400" b="1" dirty="0">
              <a:solidFill>
                <a:schemeClr val="tx1"/>
              </a:solidFill>
              <a:latin typeface="Darker Grotesque SemiBold" panose="020B0604020202020204" charset="0"/>
            </a:endParaRPr>
          </a:p>
          <a:p>
            <a:pPr marL="88900" lvl="0" algn="ctr">
              <a:lnSpc>
                <a:spcPct val="115000"/>
              </a:lnSpc>
              <a:buClr>
                <a:schemeClr val="dk2"/>
              </a:buClr>
              <a:buSzPts val="2200"/>
            </a:pPr>
            <a:endParaRPr lang="en-US" sz="2400" b="1" dirty="0" smtClean="0">
              <a:solidFill>
                <a:schemeClr val="tx1"/>
              </a:solidFill>
              <a:latin typeface="Darker Grotesque SemiBold" panose="020B0604020202020204" charset="0"/>
            </a:endParaRPr>
          </a:p>
          <a:p>
            <a:pPr marL="88900" lvl="0" algn="ctr">
              <a:lnSpc>
                <a:spcPct val="115000"/>
              </a:lnSpc>
              <a:buClr>
                <a:schemeClr val="dk2"/>
              </a:buClr>
              <a:buSzPts val="2200"/>
            </a:pP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 </a:t>
            </a:r>
          </a:p>
          <a:p>
            <a:pPr marL="88900" lvl="0" algn="ctr">
              <a:lnSpc>
                <a:spcPct val="115000"/>
              </a:lnSpc>
              <a:buClr>
                <a:schemeClr val="dk2"/>
              </a:buClr>
              <a:buSzPts val="2200"/>
            </a:pPr>
            <a:endParaRPr lang="pt-BR" sz="2400" b="1" dirty="0">
              <a:solidFill>
                <a:schemeClr val="tx1"/>
              </a:solidFill>
              <a:latin typeface="Darker Grotesque SemiBold" panose="020B0604020202020204" charset="0"/>
              <a:ea typeface="Darker Grotesque SemiBold"/>
              <a:cs typeface="Darker Grotesque SemiBold"/>
              <a:sym typeface="Darker Grotesque SemiBold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456" y="2117124"/>
            <a:ext cx="4829175" cy="4057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Прямоугольник 8"/>
          <p:cNvSpPr/>
          <p:nvPr/>
        </p:nvSpPr>
        <p:spPr>
          <a:xfrm>
            <a:off x="7387962" y="1430707"/>
            <a:ext cx="44662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sym typeface="Darker Grotesque SemiBold"/>
              </a:rPr>
              <a:t>Решение задачи приведено в файле </a:t>
            </a:r>
            <a:r>
              <a:rPr lang="en-US" b="1" dirty="0" err="1" smtClean="0">
                <a:solidFill>
                  <a:schemeClr val="bg1"/>
                </a:solidFill>
                <a:sym typeface="Darker Grotesque SemiBold"/>
              </a:rPr>
              <a:t>PTNSP.mat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5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b="1" dirty="0" smtClean="0">
                <a:sym typeface="Darker Grotesque SemiBold"/>
              </a:rPr>
              <a:t>Периодичное возмущение</a:t>
            </a:r>
            <a:endParaRPr lang="ru-RU" b="1" dirty="0"/>
          </a:p>
        </p:txBody>
      </p:sp>
      <p:sp>
        <p:nvSpPr>
          <p:cNvPr id="272" name="Google Shape;272;p20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Прямоугольник 15"/>
          <p:cNvSpPr/>
          <p:nvPr/>
        </p:nvSpPr>
        <p:spPr>
          <a:xfrm>
            <a:off x="19050" y="5375274"/>
            <a:ext cx="425450" cy="1482725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865708" y="420130"/>
            <a:ext cx="988541" cy="815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20581" y="2117124"/>
            <a:ext cx="5868328" cy="396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>
              <a:lnSpc>
                <a:spcPct val="115000"/>
              </a:lnSpc>
              <a:spcAft>
                <a:spcPts val="2400"/>
              </a:spcAft>
              <a:buClr>
                <a:schemeClr val="dk2"/>
              </a:buClr>
              <a:buSzPts val="2200"/>
            </a:pPr>
            <a:r>
              <a:rPr lang="ru-RU" sz="2400" b="1" dirty="0" smtClean="0">
                <a:solidFill>
                  <a:schemeClr val="tx1"/>
                </a:solidFill>
                <a:latin typeface="Darker Grotesque SemiBold" panose="020B0604020202020204" charset="0"/>
                <a:sym typeface="Darker Grotesque SemiBold"/>
              </a:rPr>
              <a:t>	</a:t>
            </a:r>
            <a:r>
              <a:rPr lang="ru-RU" sz="2000" b="1" dirty="0" smtClean="0">
                <a:solidFill>
                  <a:schemeClr val="tx1"/>
                </a:solidFill>
                <a:latin typeface="Darker Grotesque SemiBold" panose="020B0604020202020204" charset="0"/>
                <a:sym typeface="Darker Grotesque SemiBold"/>
              </a:rPr>
              <a:t>Частота переходов </a:t>
            </a:r>
            <a:r>
              <a:rPr lang="en-US" sz="2000" b="1" dirty="0" smtClean="0">
                <a:solidFill>
                  <a:schemeClr val="tx1"/>
                </a:solidFill>
                <a:latin typeface="Darker Grotesque SemiBold" panose="020B0604020202020204" charset="0"/>
                <a:sym typeface="Darker Grotesque SemiBold"/>
              </a:rPr>
              <a:t>W </a:t>
            </a:r>
            <a:r>
              <a:rPr lang="ru-RU" sz="2000" b="1" dirty="0" smtClean="0">
                <a:solidFill>
                  <a:schemeClr val="tx1"/>
                </a:solidFill>
                <a:latin typeface="Darker Grotesque SemiBold" panose="020B0604020202020204" charset="0"/>
                <a:sym typeface="Darker Grotesque SemiBold"/>
              </a:rPr>
              <a:t>будет равна следующей величине:</a:t>
            </a:r>
          </a:p>
          <a:p>
            <a:pPr marL="88900" algn="ctr">
              <a:lnSpc>
                <a:spcPct val="115000"/>
              </a:lnSpc>
              <a:spcAft>
                <a:spcPts val="2400"/>
              </a:spcAft>
              <a:buClr>
                <a:schemeClr val="dk2"/>
              </a:buClr>
              <a:buSzPts val="2200"/>
            </a:pPr>
            <a:r>
              <a:rPr lang="en-US" sz="2000" b="1" dirty="0" smtClean="0">
                <a:solidFill>
                  <a:schemeClr val="tx1"/>
                </a:solidFill>
                <a:latin typeface="Darker Grotesque SemiBold" panose="020B0604020202020204" charset="0"/>
                <a:sym typeface="Darker Grotesque SemiBold"/>
              </a:rPr>
              <a:t>W=1,25*10</a:t>
            </a:r>
            <a:r>
              <a:rPr lang="en-US" sz="2000" b="1" baseline="30000" dirty="0" smtClean="0">
                <a:solidFill>
                  <a:schemeClr val="tx1"/>
                </a:solidFill>
                <a:latin typeface="Darker Grotesque SemiBold" panose="020B0604020202020204" charset="0"/>
                <a:sym typeface="Darker Grotesque SemiBold"/>
              </a:rPr>
              <a:t>-</a:t>
            </a:r>
            <a:r>
              <a:rPr lang="ru-RU" sz="2000" b="1" baseline="30000" dirty="0" smtClean="0">
                <a:solidFill>
                  <a:schemeClr val="tx1"/>
                </a:solidFill>
                <a:latin typeface="Darker Grotesque SemiBold" panose="020B0604020202020204" charset="0"/>
                <a:sym typeface="Darker Grotesque SemiBold"/>
              </a:rPr>
              <a:t>23</a:t>
            </a:r>
            <a:r>
              <a:rPr lang="ru-RU" sz="2000" b="1" dirty="0" smtClean="0">
                <a:solidFill>
                  <a:schemeClr val="tx1"/>
                </a:solidFill>
                <a:latin typeface="Darker Grotesque SemiBold" panose="020B0604020202020204" charset="0"/>
                <a:sym typeface="Darker Grotesque SemiBold"/>
              </a:rPr>
              <a:t> с</a:t>
            </a:r>
            <a:r>
              <a:rPr lang="ru-RU" sz="2000" b="1" baseline="30000" dirty="0" smtClean="0">
                <a:solidFill>
                  <a:schemeClr val="tx1"/>
                </a:solidFill>
                <a:latin typeface="Darker Grotesque SemiBold" panose="020B0604020202020204" charset="0"/>
                <a:sym typeface="Darker Grotesque SemiBold"/>
              </a:rPr>
              <a:t>-1</a:t>
            </a:r>
            <a:endParaRPr lang="en-US" sz="2000" b="1" baseline="30000" dirty="0" smtClean="0">
              <a:solidFill>
                <a:schemeClr val="tx1"/>
              </a:solidFill>
              <a:latin typeface="Darker Grotesque SemiBold" panose="020B0604020202020204" charset="0"/>
            </a:endParaRPr>
          </a:p>
          <a:p>
            <a:pPr marL="88900" lvl="0">
              <a:lnSpc>
                <a:spcPct val="115000"/>
              </a:lnSpc>
              <a:buClr>
                <a:schemeClr val="dk2"/>
              </a:buClr>
              <a:buSzPts val="2200"/>
            </a:pPr>
            <a:r>
              <a:rPr lang="ru-RU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	</a:t>
            </a:r>
            <a:r>
              <a:rPr lang="ru-RU" sz="20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Времени жизни основного состояния порядка 10</a:t>
            </a:r>
            <a:r>
              <a:rPr lang="ru-RU" sz="2000" b="1" baseline="30000" dirty="0" smtClean="0">
                <a:solidFill>
                  <a:schemeClr val="tx1"/>
                </a:solidFill>
                <a:latin typeface="Darker Grotesque SemiBold" panose="020B0604020202020204" charset="0"/>
              </a:rPr>
              <a:t>23</a:t>
            </a:r>
            <a:r>
              <a:rPr lang="ru-RU" sz="20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 секунд.</a:t>
            </a:r>
            <a:endParaRPr lang="en-US" sz="2000" b="1" dirty="0">
              <a:solidFill>
                <a:schemeClr val="tx1"/>
              </a:solidFill>
              <a:latin typeface="Darker Grotesque SemiBold" panose="020B0604020202020204" charset="0"/>
            </a:endParaRPr>
          </a:p>
          <a:p>
            <a:pPr marL="88900" lvl="0" algn="ctr">
              <a:lnSpc>
                <a:spcPct val="115000"/>
              </a:lnSpc>
              <a:buClr>
                <a:schemeClr val="dk2"/>
              </a:buClr>
              <a:buSzPts val="2200"/>
            </a:pPr>
            <a:endParaRPr lang="en-US" sz="2400" b="1" dirty="0" smtClean="0">
              <a:solidFill>
                <a:schemeClr val="tx1"/>
              </a:solidFill>
              <a:latin typeface="Darker Grotesque SemiBold" panose="020B0604020202020204" charset="0"/>
            </a:endParaRPr>
          </a:p>
          <a:p>
            <a:pPr marL="88900" lvl="0" algn="ctr">
              <a:lnSpc>
                <a:spcPct val="115000"/>
              </a:lnSpc>
              <a:buClr>
                <a:schemeClr val="dk2"/>
              </a:buClr>
              <a:buSzPts val="2200"/>
            </a:pP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 </a:t>
            </a:r>
          </a:p>
          <a:p>
            <a:pPr marL="88900" lvl="0" algn="ctr">
              <a:lnSpc>
                <a:spcPct val="115000"/>
              </a:lnSpc>
              <a:buClr>
                <a:schemeClr val="dk2"/>
              </a:buClr>
              <a:buSzPts val="2200"/>
            </a:pPr>
            <a:endParaRPr lang="pt-BR" sz="2400" b="1" dirty="0">
              <a:solidFill>
                <a:schemeClr val="tx1"/>
              </a:solidFill>
              <a:latin typeface="Darker Grotesque SemiBold" panose="020B0604020202020204" charset="0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387962" y="1430707"/>
            <a:ext cx="44662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  <a:sym typeface="Darker Grotesque SemiBold"/>
              </a:rPr>
              <a:t>Решение задачи приведено в файле </a:t>
            </a:r>
            <a:r>
              <a:rPr lang="en-US" b="1" dirty="0" err="1" smtClean="0">
                <a:solidFill>
                  <a:schemeClr val="bg1"/>
                </a:solidFill>
                <a:sym typeface="Darker Grotesque SemiBold"/>
              </a:rPr>
              <a:t>PTNSP.mat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155" y="2121863"/>
            <a:ext cx="4634094" cy="4195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202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lt1"/>
                </a:solidFill>
              </a:rPr>
              <a:t>Введение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5" name="Google Shape;195;p17"/>
          <p:cNvSpPr txBox="1">
            <a:spLocks noGrp="1"/>
          </p:cNvSpPr>
          <p:nvPr>
            <p:ph type="body" idx="1"/>
          </p:nvPr>
        </p:nvSpPr>
        <p:spPr>
          <a:xfrm>
            <a:off x="475200" y="2151775"/>
            <a:ext cx="6577800" cy="362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	Не всегда задача</a:t>
            </a:r>
            <a:r>
              <a:rPr lang="en-US" dirty="0" smtClean="0"/>
              <a:t> </a:t>
            </a:r>
            <a:r>
              <a:rPr lang="ru-RU" dirty="0" smtClean="0"/>
              <a:t>решения уравнения Шредингера является аналитически разрешимой. В таких случаях обращаются к использованию приближенных решений. Такие решения дает, например, теория возмущений и метод вариаций.</a:t>
            </a:r>
            <a:endParaRPr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8812" y="5426049"/>
            <a:ext cx="425450" cy="1415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8386799" y="2441450"/>
            <a:ext cx="2800350" cy="830997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OST Common" panose="020B0604020202020204" pitchFamily="34" charset="0"/>
              </a:rPr>
              <a:t>Уравнение </a:t>
            </a:r>
            <a:r>
              <a:rPr lang="ru-RU" sz="24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OST Common" panose="020B0604020202020204" pitchFamily="34" charset="0"/>
              </a:rPr>
              <a:t>Шрёднигера</a:t>
            </a:r>
            <a:endParaRPr lang="ru-RU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GOST Common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868701" y="4317429"/>
            <a:ext cx="1794342" cy="584775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OST Common" panose="020B0604020202020204" pitchFamily="34" charset="0"/>
              </a:rPr>
              <a:t>Аналитическое решение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9927631" y="4317430"/>
            <a:ext cx="1956985" cy="584775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OST Common" panose="020B0604020202020204" pitchFamily="34" charset="0"/>
              </a:rPr>
              <a:t>Приближенные методы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9785897" y="5536328"/>
            <a:ext cx="1058352" cy="523221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OST Common" panose="020B0604020202020204" pitchFamily="34" charset="0"/>
              </a:rPr>
              <a:t>Метод</a:t>
            </a:r>
          </a:p>
          <a:p>
            <a:pPr algn="ctr"/>
            <a:r>
              <a:rPr lang="ru-R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OST Common" panose="020B0604020202020204" pitchFamily="34" charset="0"/>
              </a:rPr>
              <a:t> вариаций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0906125" y="5536330"/>
            <a:ext cx="1178783" cy="523220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OST Common" panose="020B0604020202020204" pitchFamily="34" charset="0"/>
              </a:rPr>
              <a:t>Теория возмущений</a:t>
            </a:r>
            <a:endParaRPr lang="ru-RU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OST Common" panose="020B0604020202020204" pitchFamily="34" charset="0"/>
            </a:endParaRPr>
          </a:p>
        </p:txBody>
      </p:sp>
      <p:cxnSp>
        <p:nvCxnSpPr>
          <p:cNvPr id="14" name="Соединительная линия уступом 13"/>
          <p:cNvCxnSpPr>
            <a:stCxn id="4" idx="2"/>
            <a:endCxn id="5" idx="0"/>
          </p:cNvCxnSpPr>
          <p:nvPr/>
        </p:nvCxnSpPr>
        <p:spPr>
          <a:xfrm rot="5400000">
            <a:off x="10293538" y="4923741"/>
            <a:ext cx="634123" cy="5910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оединительная линия уступом 16"/>
          <p:cNvCxnSpPr>
            <a:stCxn id="4" idx="2"/>
            <a:endCxn id="6" idx="0"/>
          </p:cNvCxnSpPr>
          <p:nvPr/>
        </p:nvCxnSpPr>
        <p:spPr>
          <a:xfrm rot="16200000" flipH="1">
            <a:off x="10883758" y="4924570"/>
            <a:ext cx="634125" cy="5893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ная линия уступом 18"/>
          <p:cNvCxnSpPr>
            <a:stCxn id="2" idx="2"/>
            <a:endCxn id="3" idx="0"/>
          </p:cNvCxnSpPr>
          <p:nvPr/>
        </p:nvCxnSpPr>
        <p:spPr>
          <a:xfrm rot="5400000">
            <a:off x="8753932" y="3284387"/>
            <a:ext cx="1044982" cy="10211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оединительная линия уступом 20"/>
          <p:cNvCxnSpPr>
            <a:stCxn id="2" idx="2"/>
            <a:endCxn id="4" idx="0"/>
          </p:cNvCxnSpPr>
          <p:nvPr/>
        </p:nvCxnSpPr>
        <p:spPr>
          <a:xfrm rot="16200000" flipH="1">
            <a:off x="9824058" y="3235363"/>
            <a:ext cx="1044983" cy="11191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Прямоугольник 228"/>
          <p:cNvSpPr/>
          <p:nvPr/>
        </p:nvSpPr>
        <p:spPr>
          <a:xfrm>
            <a:off x="10906125" y="504825"/>
            <a:ext cx="1040367" cy="714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450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lt1"/>
                </a:solidFill>
              </a:rPr>
              <a:t>Введение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5" name="Google Shape;195;p17"/>
          <p:cNvSpPr txBox="1">
            <a:spLocks noGrp="1"/>
          </p:cNvSpPr>
          <p:nvPr>
            <p:ph type="body" idx="1"/>
          </p:nvPr>
        </p:nvSpPr>
        <p:spPr>
          <a:xfrm>
            <a:off x="475200" y="2151775"/>
            <a:ext cx="6577800" cy="362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just">
              <a:lnSpc>
                <a:spcPct val="100000"/>
              </a:lnSpc>
              <a:buNone/>
            </a:pPr>
            <a:r>
              <a:rPr lang="ru-RU" dirty="0" smtClean="0"/>
              <a:t>	</a:t>
            </a:r>
            <a:r>
              <a:rPr lang="ru-RU" dirty="0"/>
              <a:t>Не всегда задача решения уравнения Шредингера является аналитически разрешимой. В таких случаях обращаются к использованию приближенных решений. Такие решения дает, например, теория возмущений и метод вариаций.</a:t>
            </a:r>
          </a:p>
        </p:txBody>
      </p:sp>
      <p:sp>
        <p:nvSpPr>
          <p:cNvPr id="205" name="Google Shape;205;p17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Прямоугольник 14"/>
          <p:cNvSpPr/>
          <p:nvPr/>
        </p:nvSpPr>
        <p:spPr>
          <a:xfrm>
            <a:off x="18812" y="5426049"/>
            <a:ext cx="425450" cy="1415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8386799" y="2441450"/>
            <a:ext cx="2800350" cy="830997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OST Common" panose="020B0604020202020204" pitchFamily="34" charset="0"/>
              </a:rPr>
              <a:t>Уравнение </a:t>
            </a:r>
            <a:r>
              <a:rPr lang="ru-RU" sz="2400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OST Common" panose="020B0604020202020204" pitchFamily="34" charset="0"/>
              </a:rPr>
              <a:t>Шрёднигера</a:t>
            </a:r>
            <a:endParaRPr lang="ru-RU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GOST Common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868701" y="4317429"/>
            <a:ext cx="1794342" cy="584775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OST Common" panose="020B0604020202020204" pitchFamily="34" charset="0"/>
              </a:rPr>
              <a:t>Аналитическое решение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9927631" y="4317430"/>
            <a:ext cx="1956985" cy="584775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OST Common" panose="020B0604020202020204" pitchFamily="34" charset="0"/>
              </a:rPr>
              <a:t>Приближенные методы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9785897" y="5536328"/>
            <a:ext cx="1058352" cy="523221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OST Common" panose="020B0604020202020204" pitchFamily="34" charset="0"/>
              </a:rPr>
              <a:t>Метод</a:t>
            </a:r>
          </a:p>
          <a:p>
            <a:pPr algn="ctr"/>
            <a:r>
              <a:rPr lang="ru-R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OST Common" panose="020B0604020202020204" pitchFamily="34" charset="0"/>
              </a:rPr>
              <a:t> вариаций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0906125" y="5536330"/>
            <a:ext cx="1178783" cy="523220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OST Common" panose="020B0604020202020204" pitchFamily="34" charset="0"/>
              </a:rPr>
              <a:t>Теория возмущений</a:t>
            </a:r>
            <a:endParaRPr lang="ru-RU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OST Common" panose="020B0604020202020204" pitchFamily="34" charset="0"/>
            </a:endParaRPr>
          </a:p>
        </p:txBody>
      </p:sp>
      <p:cxnSp>
        <p:nvCxnSpPr>
          <p:cNvPr id="14" name="Соединительная линия уступом 13"/>
          <p:cNvCxnSpPr>
            <a:stCxn id="4" idx="2"/>
            <a:endCxn id="5" idx="0"/>
          </p:cNvCxnSpPr>
          <p:nvPr/>
        </p:nvCxnSpPr>
        <p:spPr>
          <a:xfrm rot="5400000">
            <a:off x="10293538" y="4923741"/>
            <a:ext cx="634123" cy="5910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оединительная линия уступом 16"/>
          <p:cNvCxnSpPr>
            <a:stCxn id="4" idx="2"/>
            <a:endCxn id="6" idx="0"/>
          </p:cNvCxnSpPr>
          <p:nvPr/>
        </p:nvCxnSpPr>
        <p:spPr>
          <a:xfrm rot="16200000" flipH="1">
            <a:off x="10883758" y="4924570"/>
            <a:ext cx="634125" cy="5893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ная линия уступом 18"/>
          <p:cNvCxnSpPr>
            <a:stCxn id="2" idx="2"/>
            <a:endCxn id="3" idx="0"/>
          </p:cNvCxnSpPr>
          <p:nvPr/>
        </p:nvCxnSpPr>
        <p:spPr>
          <a:xfrm rot="5400000">
            <a:off x="8753932" y="3284387"/>
            <a:ext cx="1044982" cy="10211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оединительная линия уступом 20"/>
          <p:cNvCxnSpPr>
            <a:stCxn id="2" idx="2"/>
            <a:endCxn id="4" idx="0"/>
          </p:cNvCxnSpPr>
          <p:nvPr/>
        </p:nvCxnSpPr>
        <p:spPr>
          <a:xfrm rot="16200000" flipH="1">
            <a:off x="9824058" y="3235363"/>
            <a:ext cx="1044983" cy="11191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Прямоугольник 228"/>
          <p:cNvSpPr/>
          <p:nvPr/>
        </p:nvSpPr>
        <p:spPr>
          <a:xfrm>
            <a:off x="10906125" y="504825"/>
            <a:ext cx="1040367" cy="714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build="p"/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 вариаций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5" name="Google Shape;195;p17"/>
          <p:cNvSpPr txBox="1">
            <a:spLocks noGrp="1"/>
          </p:cNvSpPr>
          <p:nvPr>
            <p:ph type="body" idx="1"/>
          </p:nvPr>
        </p:nvSpPr>
        <p:spPr>
          <a:xfrm>
            <a:off x="475200" y="2151775"/>
            <a:ext cx="6577800" cy="449616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	В отличие от теории возмущений мы не упрощаем гамильтониан, а  подбираем функцию.</a:t>
            </a:r>
          </a:p>
          <a:p>
            <a:pPr marL="0" lvl="0" indent="0" algn="just">
              <a:lnSpc>
                <a:spcPct val="100000"/>
              </a:lnSpc>
              <a:buNone/>
            </a:pPr>
            <a:r>
              <a:rPr lang="ru-RU" dirty="0" smtClean="0"/>
              <a:t>	Данная произвольная функция </a:t>
            </a:r>
            <a:r>
              <a:rPr lang="pt-BR" dirty="0"/>
              <a:t>|Ψ</a:t>
            </a:r>
            <a:r>
              <a:rPr lang="pt-BR" baseline="-25000" dirty="0"/>
              <a:t>0</a:t>
            </a:r>
            <a:r>
              <a:rPr lang="pt-BR" dirty="0" smtClean="0"/>
              <a:t>〉</a:t>
            </a:r>
            <a:r>
              <a:rPr lang="ru-RU" dirty="0" smtClean="0"/>
              <a:t> должна реализовать минимум средней энергии.</a:t>
            </a:r>
          </a:p>
          <a:p>
            <a:pPr marL="0" lvl="0" indent="0" algn="ctr">
              <a:lnSpc>
                <a:spcPct val="100000"/>
              </a:lnSpc>
              <a:buNone/>
            </a:pPr>
            <a:r>
              <a:rPr lang="pt-BR" dirty="0"/>
              <a:t>|Ψ</a:t>
            </a:r>
            <a:r>
              <a:rPr lang="pt-BR" baseline="-25000" dirty="0"/>
              <a:t>0</a:t>
            </a:r>
            <a:r>
              <a:rPr lang="pt-BR" dirty="0" smtClean="0"/>
              <a:t>〉</a:t>
            </a:r>
            <a:r>
              <a:rPr lang="ru-RU" dirty="0" smtClean="0"/>
              <a:t> = </a:t>
            </a:r>
            <a:r>
              <a:rPr lang="el-GR" dirty="0"/>
              <a:t>∑</a:t>
            </a:r>
            <a:r>
              <a:rPr lang="el-GR" dirty="0" smtClean="0"/>
              <a:t>𝑐</a:t>
            </a:r>
            <a:r>
              <a:rPr lang="el-GR" baseline="-25000" dirty="0" smtClean="0"/>
              <a:t>𝑛</a:t>
            </a:r>
            <a:r>
              <a:rPr lang="el-GR" dirty="0" smtClean="0"/>
              <a:t>|ψ</a:t>
            </a:r>
            <a:r>
              <a:rPr lang="en-US" baseline="-25000" dirty="0" smtClean="0"/>
              <a:t>n</a:t>
            </a:r>
            <a:r>
              <a:rPr lang="en-US" dirty="0" smtClean="0"/>
              <a:t>〉</a:t>
            </a:r>
            <a:r>
              <a:rPr lang="ru-RU" dirty="0" smtClean="0"/>
              <a:t>,</a:t>
            </a:r>
          </a:p>
          <a:p>
            <a:pPr marL="0" lvl="0" indent="0" algn="ctr">
              <a:lnSpc>
                <a:spcPct val="100000"/>
              </a:lnSpc>
              <a:buNone/>
            </a:pPr>
            <a:r>
              <a:rPr lang="pt-BR" dirty="0"/>
              <a:t>〈E</a:t>
            </a:r>
            <a:r>
              <a:rPr lang="pt-BR" dirty="0" smtClean="0"/>
              <a:t>〉</a:t>
            </a:r>
            <a:r>
              <a:rPr lang="ru-RU" dirty="0" smtClean="0"/>
              <a:t> </a:t>
            </a:r>
            <a:r>
              <a:rPr lang="pt-BR" dirty="0" smtClean="0"/>
              <a:t>=〈Ψ</a:t>
            </a:r>
            <a:r>
              <a:rPr lang="pt-BR" baseline="-25000" dirty="0" smtClean="0"/>
              <a:t>0</a:t>
            </a:r>
            <a:r>
              <a:rPr lang="pt-BR" dirty="0" smtClean="0"/>
              <a:t>|H|Ψ</a:t>
            </a:r>
            <a:r>
              <a:rPr lang="pt-BR" baseline="-25000" dirty="0" smtClean="0"/>
              <a:t>0</a:t>
            </a:r>
            <a:r>
              <a:rPr lang="pt-BR" dirty="0" smtClean="0"/>
              <a:t>〉</a:t>
            </a:r>
            <a:r>
              <a:rPr lang="ru-RU" dirty="0" smtClean="0"/>
              <a:t> </a:t>
            </a:r>
            <a:r>
              <a:rPr lang="pt-BR" dirty="0" smtClean="0"/>
              <a:t>=</a:t>
            </a:r>
            <a:r>
              <a:rPr lang="ru-RU" dirty="0" smtClean="0"/>
              <a:t> </a:t>
            </a:r>
            <a:r>
              <a:rPr lang="pt-BR" dirty="0" smtClean="0"/>
              <a:t>∑|c</a:t>
            </a:r>
            <a:r>
              <a:rPr lang="pt-BR" baseline="-25000" dirty="0" smtClean="0"/>
              <a:t>n</a:t>
            </a:r>
            <a:r>
              <a:rPr lang="pt-BR" dirty="0" smtClean="0"/>
              <a:t>|</a:t>
            </a:r>
            <a:r>
              <a:rPr lang="pt-BR" baseline="30000" dirty="0" smtClean="0"/>
              <a:t>2</a:t>
            </a:r>
            <a:r>
              <a:rPr lang="pt-BR" dirty="0" smtClean="0"/>
              <a:t>E</a:t>
            </a:r>
            <a:r>
              <a:rPr lang="pt-BR" baseline="-25000" dirty="0" smtClean="0"/>
              <a:t>n</a:t>
            </a:r>
            <a:r>
              <a:rPr lang="ru-RU" baseline="-25000" dirty="0" smtClean="0"/>
              <a:t> </a:t>
            </a:r>
            <a:r>
              <a:rPr lang="pt-BR" dirty="0" smtClean="0"/>
              <a:t>≥ </a:t>
            </a:r>
            <a:r>
              <a:rPr lang="pt-BR" dirty="0"/>
              <a:t>∑|</a:t>
            </a:r>
            <a:r>
              <a:rPr lang="pt-BR" dirty="0" smtClean="0"/>
              <a:t>c</a:t>
            </a:r>
            <a:r>
              <a:rPr lang="pt-BR" baseline="-25000" dirty="0" smtClean="0"/>
              <a:t>n</a:t>
            </a:r>
            <a:r>
              <a:rPr lang="pt-BR" dirty="0" smtClean="0"/>
              <a:t>|</a:t>
            </a:r>
            <a:r>
              <a:rPr lang="pt-BR" baseline="30000" dirty="0" smtClean="0"/>
              <a:t>2</a:t>
            </a:r>
            <a:r>
              <a:rPr lang="pt-BR" dirty="0" smtClean="0"/>
              <a:t>E</a:t>
            </a:r>
            <a:r>
              <a:rPr lang="ru-RU" baseline="-25000" dirty="0" smtClean="0"/>
              <a:t>0</a:t>
            </a:r>
            <a:r>
              <a:rPr lang="pt-BR" baseline="-25000" dirty="0" smtClean="0"/>
              <a:t> </a:t>
            </a:r>
            <a:r>
              <a:rPr lang="pt-BR" dirty="0" smtClean="0"/>
              <a:t>=</a:t>
            </a:r>
            <a:r>
              <a:rPr lang="ru-RU" dirty="0" smtClean="0"/>
              <a:t> </a:t>
            </a:r>
            <a:r>
              <a:rPr lang="pt-BR" dirty="0" smtClean="0"/>
              <a:t>E</a:t>
            </a:r>
            <a:r>
              <a:rPr lang="ru-RU" baseline="-25000" dirty="0" smtClean="0"/>
              <a:t>0</a:t>
            </a:r>
            <a:r>
              <a:rPr lang="pt-BR" dirty="0"/>
              <a:t>∑|</a:t>
            </a:r>
            <a:r>
              <a:rPr lang="pt-BR" dirty="0" smtClean="0"/>
              <a:t>c</a:t>
            </a:r>
            <a:r>
              <a:rPr lang="pt-BR" baseline="-25000" dirty="0" smtClean="0"/>
              <a:t>n</a:t>
            </a:r>
            <a:r>
              <a:rPr lang="pt-BR" dirty="0" smtClean="0"/>
              <a:t>|</a:t>
            </a:r>
            <a:r>
              <a:rPr lang="pt-BR" baseline="30000" dirty="0" smtClean="0"/>
              <a:t>2</a:t>
            </a:r>
            <a:r>
              <a:rPr lang="ru-RU" baseline="30000" dirty="0" smtClean="0"/>
              <a:t> </a:t>
            </a:r>
            <a:r>
              <a:rPr lang="ru-RU" dirty="0" smtClean="0"/>
              <a:t>=</a:t>
            </a:r>
            <a:r>
              <a:rPr lang="pt-BR" dirty="0" smtClean="0"/>
              <a:t> </a:t>
            </a:r>
            <a:r>
              <a:rPr lang="pt-BR" dirty="0"/>
              <a:t>E</a:t>
            </a:r>
            <a:r>
              <a:rPr lang="ru-RU" baseline="-25000" dirty="0" smtClean="0"/>
              <a:t>0</a:t>
            </a:r>
          </a:p>
          <a:p>
            <a:pPr marL="0" lvl="0" indent="0" algn="ctr">
              <a:lnSpc>
                <a:spcPct val="100000"/>
              </a:lnSpc>
              <a:buNone/>
            </a:pPr>
            <a:r>
              <a:rPr lang="pt-BR" dirty="0"/>
              <a:t>〈E</a:t>
            </a:r>
            <a:r>
              <a:rPr lang="pt-BR" dirty="0" smtClean="0"/>
              <a:t>〉</a:t>
            </a:r>
            <a:r>
              <a:rPr lang="pt-BR" dirty="0"/>
              <a:t> </a:t>
            </a:r>
            <a:r>
              <a:rPr lang="pt-BR" dirty="0" smtClean="0"/>
              <a:t>≥</a:t>
            </a:r>
            <a:r>
              <a:rPr lang="pt-BR" dirty="0"/>
              <a:t> E</a:t>
            </a:r>
            <a:r>
              <a:rPr lang="ru-RU" baseline="-25000" dirty="0"/>
              <a:t>0</a:t>
            </a:r>
            <a:endParaRPr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8812" y="5426049"/>
            <a:ext cx="425450" cy="1415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8386799" y="2441450"/>
            <a:ext cx="2800350" cy="461665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OST Common" panose="020B0604020202020204" pitchFamily="34" charset="0"/>
              </a:rPr>
              <a:t>Метод вариаций</a:t>
            </a:r>
            <a:endParaRPr lang="ru-RU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GOST Common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868701" y="4317429"/>
            <a:ext cx="1794342" cy="584775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1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OST Common" panose="020B0604020202020204" pitchFamily="34" charset="0"/>
              </a:rPr>
              <a:t>Метод линейных комбинаций</a:t>
            </a:r>
            <a:endParaRPr lang="ru-RU" sz="1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OST Common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927631" y="4317430"/>
            <a:ext cx="1956985" cy="830997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1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OST Common" panose="020B0604020202020204" pitchFamily="34" charset="0"/>
              </a:rPr>
              <a:t>Прямой вариационный метод</a:t>
            </a:r>
            <a:endParaRPr lang="ru-RU" sz="1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OST Common" panose="020B0604020202020204" pitchFamily="34" charset="0"/>
            </a:endParaRPr>
          </a:p>
        </p:txBody>
      </p:sp>
      <p:cxnSp>
        <p:nvCxnSpPr>
          <p:cNvPr id="19" name="Соединительная линия уступом 18"/>
          <p:cNvCxnSpPr>
            <a:stCxn id="2" idx="2"/>
            <a:endCxn id="3" idx="0"/>
          </p:cNvCxnSpPr>
          <p:nvPr/>
        </p:nvCxnSpPr>
        <p:spPr>
          <a:xfrm rot="5400000">
            <a:off x="8569266" y="3099721"/>
            <a:ext cx="1414314" cy="10211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оединительная линия уступом 20"/>
          <p:cNvCxnSpPr>
            <a:stCxn id="2" idx="2"/>
            <a:endCxn id="4" idx="0"/>
          </p:cNvCxnSpPr>
          <p:nvPr/>
        </p:nvCxnSpPr>
        <p:spPr>
          <a:xfrm rot="16200000" flipH="1">
            <a:off x="9639392" y="3050697"/>
            <a:ext cx="1414315" cy="11191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Прямоугольник 228"/>
          <p:cNvSpPr/>
          <p:nvPr/>
        </p:nvSpPr>
        <p:spPr>
          <a:xfrm>
            <a:off x="10906125" y="504825"/>
            <a:ext cx="1040367" cy="714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32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b="1" dirty="0" smtClean="0">
                <a:sym typeface="Darker Grotesque SemiBold"/>
              </a:rPr>
              <a:t>Метод линейных комбинаций</a:t>
            </a:r>
            <a:endParaRPr lang="ru-RU" b="1" dirty="0"/>
          </a:p>
        </p:txBody>
      </p:sp>
      <p:sp>
        <p:nvSpPr>
          <p:cNvPr id="272" name="Google Shape;272;p20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Прямоугольник 15"/>
          <p:cNvSpPr/>
          <p:nvPr/>
        </p:nvSpPr>
        <p:spPr>
          <a:xfrm>
            <a:off x="19050" y="5375274"/>
            <a:ext cx="425450" cy="1482725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865708" y="420130"/>
            <a:ext cx="988541" cy="815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28970" y="2117124"/>
            <a:ext cx="5868328" cy="4418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ctr">
              <a:lnSpc>
                <a:spcPct val="200000"/>
              </a:lnSpc>
              <a:buClr>
                <a:schemeClr val="dk2"/>
              </a:buClr>
              <a:buSzPts val="2200"/>
            </a:pPr>
            <a:r>
              <a:rPr lang="pt-BR" sz="2400" b="1" dirty="0" smtClean="0">
                <a:latin typeface="Darker Grotesque SemiBold" panose="020B0604020202020204" charset="0"/>
              </a:rPr>
              <a:t>|</a:t>
            </a:r>
            <a:r>
              <a:rPr lang="pt-BR" sz="2400" b="1" dirty="0">
                <a:latin typeface="Darker Grotesque SemiBold" panose="020B0604020202020204" charset="0"/>
              </a:rPr>
              <a:t>Ψ</a:t>
            </a:r>
            <a:r>
              <a:rPr lang="pt-BR" sz="2400" b="1" baseline="-25000" dirty="0">
                <a:latin typeface="Darker Grotesque SemiBold" panose="020B0604020202020204" charset="0"/>
              </a:rPr>
              <a:t>0</a:t>
            </a:r>
            <a:r>
              <a:rPr lang="pt-BR" sz="2400" b="1" dirty="0">
                <a:latin typeface="Darker Grotesque SemiBold" panose="020B0604020202020204" charset="0"/>
              </a:rPr>
              <a:t>〉</a:t>
            </a:r>
            <a:r>
              <a:rPr lang="ru-RU" sz="2400" b="1" dirty="0"/>
              <a:t> = </a:t>
            </a:r>
            <a:r>
              <a:rPr lang="el-GR" sz="2400" b="1" dirty="0"/>
              <a:t>∑𝑐</a:t>
            </a:r>
            <a:r>
              <a:rPr lang="el-GR" sz="2400" b="1" baseline="-25000" dirty="0"/>
              <a:t>𝑛</a:t>
            </a:r>
            <a:r>
              <a:rPr lang="el-GR" sz="2400" b="1" dirty="0" smtClean="0"/>
              <a:t>|φ</a:t>
            </a:r>
            <a:r>
              <a:rPr lang="en-US" sz="2400" b="1" baseline="-25000" dirty="0" smtClean="0">
                <a:latin typeface="Darker Grotesque SemiBold" panose="020B0604020202020204" charset="0"/>
              </a:rPr>
              <a:t>n</a:t>
            </a:r>
            <a:r>
              <a:rPr lang="en-US" sz="2400" b="1" dirty="0" smtClean="0">
                <a:latin typeface="Darker Grotesque SemiBold" panose="020B0604020202020204" charset="0"/>
              </a:rPr>
              <a:t>〉</a:t>
            </a:r>
            <a:endParaRPr lang="ru-RU" sz="2400" b="1" dirty="0" smtClean="0">
              <a:latin typeface="Darker Grotesque SemiBold" panose="020B0604020202020204" charset="0"/>
            </a:endParaRPr>
          </a:p>
          <a:p>
            <a:pPr marL="88900" lvl="0" algn="ctr">
              <a:lnSpc>
                <a:spcPct val="200000"/>
              </a:lnSpc>
              <a:buClr>
                <a:schemeClr val="dk2"/>
              </a:buClr>
              <a:buSzPts val="2200"/>
            </a:pPr>
            <a:r>
              <a:rPr lang="en-US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∂E/(∂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c</a:t>
            </a:r>
            <a:r>
              <a:rPr lang="en-US" sz="2400" b="1" baseline="-25000" dirty="0" smtClean="0">
                <a:solidFill>
                  <a:schemeClr val="tx1"/>
                </a:solidFill>
                <a:latin typeface="Darker Grotesque SemiBold" panose="020B0604020202020204" charset="0"/>
              </a:rPr>
              <a:t>1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)=</a:t>
            </a:r>
            <a:r>
              <a:rPr lang="en-US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∂E/(∂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c</a:t>
            </a:r>
            <a:r>
              <a:rPr lang="en-US" sz="2400" b="1" baseline="-25000" dirty="0" smtClean="0">
                <a:solidFill>
                  <a:schemeClr val="tx1"/>
                </a:solidFill>
                <a:latin typeface="Darker Grotesque SemiBold" panose="020B0604020202020204" charset="0"/>
              </a:rPr>
              <a:t>2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)=…=</a:t>
            </a:r>
            <a:r>
              <a:rPr lang="en-US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∂E/(∂</a:t>
            </a:r>
            <a:r>
              <a:rPr lang="en-US" sz="2400" b="1" dirty="0" err="1" smtClean="0">
                <a:solidFill>
                  <a:schemeClr val="tx1"/>
                </a:solidFill>
                <a:latin typeface="Darker Grotesque SemiBold" panose="020B0604020202020204" charset="0"/>
              </a:rPr>
              <a:t>c</a:t>
            </a:r>
            <a:r>
              <a:rPr lang="en-US" sz="2400" b="1" baseline="-25000" dirty="0" err="1" smtClean="0">
                <a:solidFill>
                  <a:schemeClr val="tx1"/>
                </a:solidFill>
                <a:latin typeface="Darker Grotesque SemiBold" panose="020B0604020202020204" charset="0"/>
              </a:rPr>
              <a:t>n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)=0</a:t>
            </a:r>
            <a:endParaRPr lang="ru-RU" sz="2400" b="1" dirty="0" smtClean="0">
              <a:solidFill>
                <a:schemeClr val="tx1"/>
              </a:solidFill>
              <a:latin typeface="Darker Grotesque SemiBold" panose="020B0604020202020204" charset="0"/>
            </a:endParaRPr>
          </a:p>
          <a:p>
            <a:pPr marL="88900" lvl="0" algn="ctr">
              <a:lnSpc>
                <a:spcPct val="200000"/>
              </a:lnSpc>
              <a:buClr>
                <a:schemeClr val="dk2"/>
              </a:buClr>
              <a:buSzPts val="2200"/>
            </a:pPr>
            <a:r>
              <a:rPr lang="el-GR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〈</a:t>
            </a:r>
            <a:r>
              <a:rPr lang="el-GR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Ψ</a:t>
            </a:r>
            <a:r>
              <a:rPr lang="el-GR" sz="2400" b="1" baseline="-25000" dirty="0" smtClean="0">
                <a:solidFill>
                  <a:schemeClr val="tx1"/>
                </a:solidFill>
                <a:latin typeface="Darker Grotesque SemiBold" panose="020B0604020202020204" charset="0"/>
              </a:rPr>
              <a:t>0</a:t>
            </a:r>
            <a:r>
              <a:rPr lang="el-GR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 </a:t>
            </a:r>
            <a:r>
              <a:rPr lang="el-GR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|</a:t>
            </a:r>
            <a:r>
              <a:rPr lang="el-GR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Ψ</a:t>
            </a:r>
            <a:r>
              <a:rPr lang="el-GR" sz="2400" b="1" baseline="-25000" dirty="0" smtClean="0">
                <a:solidFill>
                  <a:schemeClr val="tx1"/>
                </a:solidFill>
                <a:latin typeface="Darker Grotesque SemiBold" panose="020B0604020202020204" charset="0"/>
              </a:rPr>
              <a:t>0</a:t>
            </a:r>
            <a:r>
              <a:rPr lang="el-GR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〉=∑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∑c</a:t>
            </a:r>
            <a:r>
              <a:rPr lang="en-US" sz="2400" b="1" baseline="-25000" dirty="0" smtClean="0">
                <a:solidFill>
                  <a:schemeClr val="tx1"/>
                </a:solidFill>
                <a:latin typeface="Darker Grotesque SemiBold" panose="020B0604020202020204" charset="0"/>
              </a:rPr>
              <a:t>i</a:t>
            </a:r>
            <a:r>
              <a:rPr lang="en-US" sz="2400" b="1" baseline="30000" dirty="0" smtClean="0">
                <a:solidFill>
                  <a:schemeClr val="tx1"/>
                </a:solidFill>
                <a:latin typeface="Darker Grotesque SemiBold" panose="020B0604020202020204" charset="0"/>
              </a:rPr>
              <a:t>*</a:t>
            </a:r>
            <a:r>
              <a:rPr lang="en-US" sz="2400" b="1" dirty="0" err="1" smtClean="0">
                <a:solidFill>
                  <a:schemeClr val="tx1"/>
                </a:solidFill>
                <a:latin typeface="Darker Grotesque SemiBold" panose="020B0604020202020204" charset="0"/>
              </a:rPr>
              <a:t>c</a:t>
            </a:r>
            <a:r>
              <a:rPr lang="en-US" sz="2400" b="1" baseline="-25000" dirty="0" err="1" smtClean="0">
                <a:solidFill>
                  <a:schemeClr val="tx1"/>
                </a:solidFill>
                <a:latin typeface="Darker Grotesque SemiBold" panose="020B0604020202020204" charset="0"/>
              </a:rPr>
              <a:t>j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〈</a:t>
            </a:r>
            <a:r>
              <a:rPr lang="el-GR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φ</a:t>
            </a:r>
            <a:r>
              <a:rPr lang="en-US" sz="2400" b="1" baseline="-25000" dirty="0" err="1" smtClean="0">
                <a:solidFill>
                  <a:schemeClr val="tx1"/>
                </a:solidFill>
                <a:latin typeface="Darker Grotesque SemiBold" panose="020B0604020202020204" charset="0"/>
              </a:rPr>
              <a:t>i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|</a:t>
            </a:r>
            <a:r>
              <a:rPr lang="el-GR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φ</a:t>
            </a:r>
            <a:r>
              <a:rPr lang="en-US" sz="2400" b="1" baseline="-25000" dirty="0" smtClean="0">
                <a:solidFill>
                  <a:schemeClr val="tx1"/>
                </a:solidFill>
                <a:latin typeface="Darker Grotesque SemiBold" panose="020B0604020202020204" charset="0"/>
              </a:rPr>
              <a:t>j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〉=∑∑c</a:t>
            </a:r>
            <a:r>
              <a:rPr lang="en-US" sz="2400" b="1" baseline="-25000" dirty="0" smtClean="0">
                <a:solidFill>
                  <a:schemeClr val="tx1"/>
                </a:solidFill>
                <a:latin typeface="Darker Grotesque SemiBold" panose="020B0604020202020204" charset="0"/>
              </a:rPr>
              <a:t>i</a:t>
            </a:r>
            <a:r>
              <a:rPr lang="en-US" sz="2400" b="1" baseline="30000" dirty="0">
                <a:solidFill>
                  <a:schemeClr val="tx1"/>
                </a:solidFill>
                <a:latin typeface="Darker Grotesque SemiBold" panose="020B0604020202020204" charset="0"/>
              </a:rPr>
              <a:t>*</a:t>
            </a:r>
            <a:r>
              <a:rPr lang="en-US" sz="2400" b="1" dirty="0" err="1" smtClean="0">
                <a:solidFill>
                  <a:schemeClr val="tx1"/>
                </a:solidFill>
                <a:latin typeface="Darker Grotesque SemiBold" panose="020B0604020202020204" charset="0"/>
              </a:rPr>
              <a:t>c</a:t>
            </a:r>
            <a:r>
              <a:rPr lang="en-US" sz="2400" b="1" baseline="-25000" dirty="0" err="1" smtClean="0">
                <a:solidFill>
                  <a:schemeClr val="tx1"/>
                </a:solidFill>
                <a:latin typeface="Darker Grotesque SemiBold" panose="020B0604020202020204" charset="0"/>
              </a:rPr>
              <a:t>j</a:t>
            </a:r>
            <a:r>
              <a:rPr lang="en-US" sz="2400" b="1" dirty="0" err="1" smtClean="0">
                <a:solidFill>
                  <a:schemeClr val="tx1"/>
                </a:solidFill>
                <a:latin typeface="Darker Grotesque SemiBold" panose="020B0604020202020204" charset="0"/>
              </a:rPr>
              <a:t>S</a:t>
            </a:r>
            <a:r>
              <a:rPr lang="en-US" sz="2400" b="1" baseline="-25000" dirty="0" err="1" smtClean="0">
                <a:solidFill>
                  <a:schemeClr val="tx1"/>
                </a:solidFill>
                <a:latin typeface="Darker Grotesque SemiBold" panose="020B0604020202020204" charset="0"/>
              </a:rPr>
              <a:t>ij</a:t>
            </a:r>
            <a:r>
              <a:rPr lang="ru-RU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=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1</a:t>
            </a:r>
          </a:p>
          <a:p>
            <a:pPr marL="88900" lvl="0" algn="ctr">
              <a:lnSpc>
                <a:spcPct val="200000"/>
              </a:lnSpc>
              <a:buClr>
                <a:schemeClr val="dk2"/>
              </a:buClr>
              <a:buSzPts val="2200"/>
            </a:pPr>
            <a:r>
              <a:rPr lang="el-GR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δ</a:t>
            </a:r>
            <a:r>
              <a:rPr lang="el-GR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[</a:t>
            </a:r>
            <a:r>
              <a:rPr lang="el-GR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〈Ψ</a:t>
            </a:r>
            <a:r>
              <a:rPr lang="el-GR" sz="2400" b="1" baseline="-25000" dirty="0">
                <a:solidFill>
                  <a:schemeClr val="tx1"/>
                </a:solidFill>
                <a:latin typeface="Darker Grotesque SemiBold" panose="020B0604020202020204" charset="0"/>
              </a:rPr>
              <a:t>0</a:t>
            </a:r>
            <a:r>
              <a:rPr lang="el-GR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|H</a:t>
            </a:r>
            <a:r>
              <a:rPr lang="en-US" sz="2400" b="1" baseline="-25000" dirty="0" smtClean="0">
                <a:solidFill>
                  <a:schemeClr val="tx1"/>
                </a:solidFill>
                <a:latin typeface="Darker Grotesque SemiBold" panose="020B0604020202020204" charset="0"/>
              </a:rPr>
              <a:t>0</a:t>
            </a:r>
            <a:r>
              <a:rPr lang="el-GR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|Ψ</a:t>
            </a:r>
            <a:r>
              <a:rPr lang="el-GR" sz="2400" b="1" baseline="-25000" dirty="0" smtClean="0">
                <a:solidFill>
                  <a:schemeClr val="tx1"/>
                </a:solidFill>
                <a:latin typeface="Darker Grotesque SemiBold" panose="020B0604020202020204" charset="0"/>
              </a:rPr>
              <a:t>0</a:t>
            </a:r>
            <a:r>
              <a:rPr lang="el-GR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〉</a:t>
            </a:r>
            <a:r>
              <a:rPr lang="el-GR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-</a:t>
            </a:r>
            <a:r>
              <a:rPr lang="en-US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E〈</a:t>
            </a:r>
            <a:r>
              <a:rPr lang="el-GR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Ψ</a:t>
            </a:r>
            <a:r>
              <a:rPr lang="el-GR" sz="2400" b="1" baseline="-25000" dirty="0" smtClean="0">
                <a:solidFill>
                  <a:schemeClr val="tx1"/>
                </a:solidFill>
                <a:latin typeface="Darker Grotesque SemiBold" panose="020B0604020202020204" charset="0"/>
              </a:rPr>
              <a:t>0</a:t>
            </a:r>
            <a:r>
              <a:rPr lang="el-GR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|Ψ</a:t>
            </a:r>
            <a:r>
              <a:rPr lang="el-GR" sz="2400" b="1" baseline="-25000" dirty="0" smtClean="0">
                <a:solidFill>
                  <a:schemeClr val="tx1"/>
                </a:solidFill>
                <a:latin typeface="Darker Grotesque SemiBold" panose="020B0604020202020204" charset="0"/>
              </a:rPr>
              <a:t>0</a:t>
            </a:r>
            <a:r>
              <a:rPr lang="el-GR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〉]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 </a:t>
            </a:r>
            <a:r>
              <a:rPr lang="el-GR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=</a:t>
            </a:r>
            <a:endParaRPr lang="en-US" sz="2400" b="1" dirty="0" smtClean="0">
              <a:solidFill>
                <a:schemeClr val="tx1"/>
              </a:solidFill>
              <a:latin typeface="Darker Grotesque SemiBold" panose="020B0604020202020204" charset="0"/>
            </a:endParaRPr>
          </a:p>
          <a:p>
            <a:pPr marL="88900" lvl="0" algn="ctr">
              <a:lnSpc>
                <a:spcPct val="200000"/>
              </a:lnSpc>
              <a:buClr>
                <a:schemeClr val="dk2"/>
              </a:buClr>
              <a:buSzPts val="2200"/>
            </a:pPr>
            <a:r>
              <a:rPr lang="en-US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=</a:t>
            </a:r>
            <a:r>
              <a:rPr lang="el-GR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 δ</a:t>
            </a:r>
            <a:r>
              <a:rPr lang="en-US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∑∑</a:t>
            </a:r>
            <a:r>
              <a:rPr lang="en-US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c</a:t>
            </a:r>
            <a:r>
              <a:rPr lang="en-US" sz="2400" b="1" baseline="-25000" dirty="0">
                <a:solidFill>
                  <a:schemeClr val="tx1"/>
                </a:solidFill>
                <a:latin typeface="Darker Grotesque SemiBold" panose="020B0604020202020204" charset="0"/>
              </a:rPr>
              <a:t>i</a:t>
            </a:r>
            <a:r>
              <a:rPr lang="en-US" sz="2400" b="1" baseline="30000" dirty="0">
                <a:solidFill>
                  <a:schemeClr val="tx1"/>
                </a:solidFill>
                <a:latin typeface="Darker Grotesque SemiBold" panose="020B0604020202020204" charset="0"/>
              </a:rPr>
              <a:t>*</a:t>
            </a:r>
            <a:r>
              <a:rPr lang="en-US" sz="2400" b="1" dirty="0" err="1">
                <a:solidFill>
                  <a:schemeClr val="tx1"/>
                </a:solidFill>
                <a:latin typeface="Darker Grotesque SemiBold" panose="020B0604020202020204" charset="0"/>
              </a:rPr>
              <a:t>c</a:t>
            </a:r>
            <a:r>
              <a:rPr lang="en-US" sz="2400" b="1" baseline="-25000" dirty="0" err="1">
                <a:solidFill>
                  <a:schemeClr val="tx1"/>
                </a:solidFill>
                <a:latin typeface="Darker Grotesque SemiBold" panose="020B0604020202020204" charset="0"/>
              </a:rPr>
              <a:t>j</a:t>
            </a:r>
            <a:r>
              <a:rPr lang="el-GR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 [〈</a:t>
            </a:r>
            <a:r>
              <a:rPr lang="el-GR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φ</a:t>
            </a:r>
            <a:r>
              <a:rPr lang="en-US" sz="2400" b="1" baseline="-25000" dirty="0" err="1">
                <a:solidFill>
                  <a:schemeClr val="tx1"/>
                </a:solidFill>
                <a:latin typeface="Darker Grotesque SemiBold" panose="020B0604020202020204" charset="0"/>
              </a:rPr>
              <a:t>i</a:t>
            </a:r>
            <a:r>
              <a:rPr lang="el-GR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|H</a:t>
            </a:r>
            <a:r>
              <a:rPr lang="en-US" sz="2400" b="1" baseline="-25000" dirty="0">
                <a:solidFill>
                  <a:schemeClr val="tx1"/>
                </a:solidFill>
                <a:latin typeface="Darker Grotesque SemiBold" panose="020B0604020202020204" charset="0"/>
              </a:rPr>
              <a:t>0</a:t>
            </a:r>
            <a:r>
              <a:rPr lang="el-GR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|</a:t>
            </a:r>
            <a:r>
              <a:rPr lang="el-GR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 φ</a:t>
            </a:r>
            <a:r>
              <a:rPr lang="en-US" sz="2400" b="1" baseline="-25000" dirty="0">
                <a:solidFill>
                  <a:schemeClr val="tx1"/>
                </a:solidFill>
                <a:latin typeface="Darker Grotesque SemiBold" panose="020B0604020202020204" charset="0"/>
              </a:rPr>
              <a:t>j </a:t>
            </a:r>
            <a:r>
              <a:rPr lang="el-GR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〉-</a:t>
            </a:r>
            <a:r>
              <a:rPr lang="en-US" sz="2400" b="1" dirty="0" err="1" smtClean="0">
                <a:solidFill>
                  <a:schemeClr val="tx1"/>
                </a:solidFill>
                <a:latin typeface="Darker Grotesque SemiBold" panose="020B0604020202020204" charset="0"/>
              </a:rPr>
              <a:t>ES</a:t>
            </a:r>
            <a:r>
              <a:rPr lang="en-US" sz="2400" b="1" baseline="-25000" dirty="0" err="1" smtClean="0">
                <a:solidFill>
                  <a:schemeClr val="tx1"/>
                </a:solidFill>
                <a:latin typeface="Darker Grotesque SemiBold" panose="020B0604020202020204" charset="0"/>
              </a:rPr>
              <a:t>ij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]</a:t>
            </a:r>
          </a:p>
          <a:p>
            <a:pPr marL="88900" lvl="0" algn="ctr">
              <a:lnSpc>
                <a:spcPct val="200000"/>
              </a:lnSpc>
              <a:buClr>
                <a:schemeClr val="dk2"/>
              </a:buClr>
              <a:buSzPts val="2200"/>
            </a:pPr>
            <a:r>
              <a:rPr lang="en-US" sz="2400" b="1" dirty="0" err="1" smtClean="0">
                <a:solidFill>
                  <a:schemeClr val="tx1"/>
                </a:solidFill>
                <a:latin typeface="Darker Grotesque SemiBold" panose="020B0604020202020204" charset="0"/>
              </a:rPr>
              <a:t>H</a:t>
            </a:r>
            <a:r>
              <a:rPr lang="en-US" sz="2400" b="1" baseline="-25000" dirty="0" err="1" smtClean="0">
                <a:solidFill>
                  <a:schemeClr val="tx1"/>
                </a:solidFill>
                <a:latin typeface="Darker Grotesque SemiBold" panose="020B0604020202020204" charset="0"/>
              </a:rPr>
              <a:t>ij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=</a:t>
            </a:r>
            <a:r>
              <a:rPr lang="el-GR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〈</a:t>
            </a:r>
            <a:r>
              <a:rPr lang="el-GR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φ</a:t>
            </a:r>
            <a:r>
              <a:rPr lang="en-US" sz="2400" b="1" baseline="-25000" dirty="0" err="1">
                <a:solidFill>
                  <a:schemeClr val="tx1"/>
                </a:solidFill>
                <a:latin typeface="Darker Grotesque SemiBold" panose="020B0604020202020204" charset="0"/>
              </a:rPr>
              <a:t>i</a:t>
            </a:r>
            <a:r>
              <a:rPr lang="el-GR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|H</a:t>
            </a:r>
            <a:r>
              <a:rPr lang="en-US" sz="2400" b="1" baseline="-25000" dirty="0">
                <a:solidFill>
                  <a:schemeClr val="tx1"/>
                </a:solidFill>
                <a:latin typeface="Darker Grotesque SemiBold" panose="020B0604020202020204" charset="0"/>
              </a:rPr>
              <a:t>0</a:t>
            </a:r>
            <a:r>
              <a:rPr lang="el-GR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| φ</a:t>
            </a:r>
            <a:r>
              <a:rPr lang="en-US" sz="2400" b="1" baseline="-25000" dirty="0">
                <a:solidFill>
                  <a:schemeClr val="tx1"/>
                </a:solidFill>
                <a:latin typeface="Darker Grotesque SemiBold" panose="020B0604020202020204" charset="0"/>
              </a:rPr>
              <a:t>j </a:t>
            </a:r>
            <a:r>
              <a:rPr lang="el-GR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〉</a:t>
            </a:r>
            <a:endParaRPr lang="en-US" sz="2400" b="1" dirty="0">
              <a:solidFill>
                <a:schemeClr val="tx1"/>
              </a:solidFill>
              <a:latin typeface="Darker Grotesque SemiBold" panose="020B060402020202020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401630" y="2233726"/>
            <a:ext cx="58683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lvl="0" algn="ctr">
              <a:lnSpc>
                <a:spcPct val="200000"/>
              </a:lnSpc>
              <a:buClr>
                <a:schemeClr val="dk2"/>
              </a:buClr>
              <a:buSzPts val="2200"/>
            </a:pP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∑c</a:t>
            </a:r>
            <a:r>
              <a:rPr lang="en-US" sz="2400" b="1" baseline="-25000" dirty="0" smtClean="0">
                <a:solidFill>
                  <a:schemeClr val="tx1"/>
                </a:solidFill>
                <a:latin typeface="Darker Grotesque SemiBold" panose="020B0604020202020204" charset="0"/>
              </a:rPr>
              <a:t>i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* ∑</a:t>
            </a:r>
            <a:r>
              <a:rPr lang="en-US" sz="2400" b="1" dirty="0" err="1" smtClean="0">
                <a:solidFill>
                  <a:schemeClr val="tx1"/>
                </a:solidFill>
                <a:latin typeface="Darker Grotesque SemiBold" panose="020B0604020202020204" charset="0"/>
              </a:rPr>
              <a:t>c</a:t>
            </a:r>
            <a:r>
              <a:rPr lang="en-US" sz="2400" b="1" baseline="-25000" dirty="0" err="1" smtClean="0">
                <a:solidFill>
                  <a:schemeClr val="tx1"/>
                </a:solidFill>
                <a:latin typeface="Darker Grotesque SemiBold" panose="020B0604020202020204" charset="0"/>
              </a:rPr>
              <a:t>j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[</a:t>
            </a:r>
            <a:r>
              <a:rPr lang="en-US" sz="2400" b="1" dirty="0" err="1" smtClean="0">
                <a:solidFill>
                  <a:schemeClr val="tx1"/>
                </a:solidFill>
                <a:latin typeface="Darker Grotesque SemiBold" panose="020B0604020202020204" charset="0"/>
              </a:rPr>
              <a:t>H</a:t>
            </a:r>
            <a:r>
              <a:rPr lang="en-US" sz="2400" b="1" baseline="-25000" dirty="0" err="1" smtClean="0">
                <a:solidFill>
                  <a:schemeClr val="tx1"/>
                </a:solidFill>
                <a:latin typeface="Darker Grotesque SemiBold" panose="020B0604020202020204" charset="0"/>
              </a:rPr>
              <a:t>ij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-</a:t>
            </a:r>
            <a:r>
              <a:rPr lang="en-US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Darker Grotesque SemiBold" panose="020B0604020202020204" charset="0"/>
              </a:rPr>
              <a:t>ES</a:t>
            </a:r>
            <a:r>
              <a:rPr lang="en-US" sz="2400" b="1" baseline="-25000" dirty="0" err="1">
                <a:solidFill>
                  <a:schemeClr val="tx1"/>
                </a:solidFill>
                <a:latin typeface="Darker Grotesque SemiBold" panose="020B0604020202020204" charset="0"/>
              </a:rPr>
              <a:t>ij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]=0</a:t>
            </a:r>
          </a:p>
          <a:p>
            <a:pPr marL="88900" algn="ctr">
              <a:lnSpc>
                <a:spcPct val="200000"/>
              </a:lnSpc>
              <a:buClr>
                <a:schemeClr val="dk2"/>
              </a:buClr>
              <a:buSzPts val="2200"/>
            </a:pPr>
            <a:r>
              <a:rPr lang="en-US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∑</a:t>
            </a:r>
            <a:r>
              <a:rPr lang="en-US" sz="2400" b="1" dirty="0" err="1">
                <a:solidFill>
                  <a:schemeClr val="tx1"/>
                </a:solidFill>
                <a:latin typeface="Darker Grotesque SemiBold" panose="020B0604020202020204" charset="0"/>
              </a:rPr>
              <a:t>c</a:t>
            </a:r>
            <a:r>
              <a:rPr lang="en-US" sz="2400" b="1" baseline="-25000" dirty="0" err="1">
                <a:solidFill>
                  <a:schemeClr val="tx1"/>
                </a:solidFill>
                <a:latin typeface="Darker Grotesque SemiBold" panose="020B0604020202020204" charset="0"/>
              </a:rPr>
              <a:t>j</a:t>
            </a:r>
            <a:r>
              <a:rPr lang="en-US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[</a:t>
            </a:r>
            <a:r>
              <a:rPr lang="en-US" sz="2400" b="1" dirty="0" err="1">
                <a:solidFill>
                  <a:schemeClr val="tx1"/>
                </a:solidFill>
                <a:latin typeface="Darker Grotesque SemiBold" panose="020B0604020202020204" charset="0"/>
              </a:rPr>
              <a:t>H</a:t>
            </a:r>
            <a:r>
              <a:rPr lang="en-US" sz="2400" b="1" baseline="-25000" dirty="0" err="1">
                <a:solidFill>
                  <a:schemeClr val="tx1"/>
                </a:solidFill>
                <a:latin typeface="Darker Grotesque SemiBold" panose="020B0604020202020204" charset="0"/>
              </a:rPr>
              <a:t>ij</a:t>
            </a:r>
            <a:r>
              <a:rPr lang="en-US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- </a:t>
            </a:r>
            <a:r>
              <a:rPr lang="en-US" sz="2400" b="1" dirty="0" err="1">
                <a:solidFill>
                  <a:schemeClr val="tx1"/>
                </a:solidFill>
                <a:latin typeface="Darker Grotesque SemiBold" panose="020B0604020202020204" charset="0"/>
              </a:rPr>
              <a:t>ES</a:t>
            </a:r>
            <a:r>
              <a:rPr lang="en-US" sz="2400" b="1" baseline="-25000" dirty="0" err="1">
                <a:solidFill>
                  <a:schemeClr val="tx1"/>
                </a:solidFill>
                <a:latin typeface="Darker Grotesque SemiBold" panose="020B0604020202020204" charset="0"/>
              </a:rPr>
              <a:t>ij</a:t>
            </a:r>
            <a:r>
              <a:rPr lang="en-US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]=0</a:t>
            </a:r>
          </a:p>
          <a:p>
            <a:pPr marL="88900" lvl="0" algn="ctr">
              <a:lnSpc>
                <a:spcPct val="200000"/>
              </a:lnSpc>
              <a:buClr>
                <a:schemeClr val="dk2"/>
              </a:buClr>
              <a:buSzPts val="2200"/>
            </a:pPr>
            <a:r>
              <a:rPr lang="en-US" sz="2400" b="1" dirty="0" err="1" smtClean="0">
                <a:solidFill>
                  <a:schemeClr val="tx1"/>
                </a:solidFill>
                <a:latin typeface="Darker Grotesque SemiBold" panose="020B0604020202020204" charset="0"/>
              </a:rPr>
              <a:t>det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[</a:t>
            </a:r>
            <a:r>
              <a:rPr lang="en-US" sz="2400" b="1" dirty="0" err="1" smtClean="0">
                <a:solidFill>
                  <a:schemeClr val="tx1"/>
                </a:solidFill>
                <a:latin typeface="Darker Grotesque SemiBold" panose="020B0604020202020204" charset="0"/>
              </a:rPr>
              <a:t>H</a:t>
            </a:r>
            <a:r>
              <a:rPr lang="en-US" sz="2400" b="1" baseline="-25000" dirty="0" err="1" smtClean="0">
                <a:solidFill>
                  <a:schemeClr val="tx1"/>
                </a:solidFill>
                <a:latin typeface="Darker Grotesque SemiBold" panose="020B0604020202020204" charset="0"/>
              </a:rPr>
              <a:t>ij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- </a:t>
            </a:r>
            <a:r>
              <a:rPr lang="en-US" sz="2400" b="1" dirty="0" err="1">
                <a:solidFill>
                  <a:schemeClr val="tx1"/>
                </a:solidFill>
                <a:latin typeface="Darker Grotesque SemiBold" panose="020B0604020202020204" charset="0"/>
              </a:rPr>
              <a:t>ES</a:t>
            </a:r>
            <a:r>
              <a:rPr lang="en-US" sz="2400" b="1" baseline="-25000" dirty="0" err="1">
                <a:solidFill>
                  <a:schemeClr val="tx1"/>
                </a:solidFill>
                <a:latin typeface="Darker Grotesque SemiBold" panose="020B0604020202020204" charset="0"/>
              </a:rPr>
              <a:t>ij</a:t>
            </a:r>
            <a:r>
              <a:rPr lang="en-US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]=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0</a:t>
            </a:r>
          </a:p>
          <a:p>
            <a:pPr marL="88900" lvl="0" algn="ctr">
              <a:lnSpc>
                <a:spcPct val="200000"/>
              </a:lnSpc>
              <a:buClr>
                <a:schemeClr val="dk2"/>
              </a:buClr>
              <a:buSzPts val="2200"/>
            </a:pPr>
            <a:r>
              <a:rPr lang="pt-BR" sz="2400" b="1" dirty="0" smtClean="0">
                <a:solidFill>
                  <a:schemeClr val="tx1"/>
                </a:solidFill>
                <a:latin typeface="Darker Grotesque SemiBold" panose="020B0604020202020204" charset="0"/>
                <a:ea typeface="Darker Grotesque SemiBold"/>
                <a:cs typeface="Darker Grotesque SemiBold"/>
                <a:sym typeface="Darker Grotesque SemiBold"/>
              </a:rPr>
              <a:t>E</a:t>
            </a:r>
            <a:r>
              <a:rPr lang="pt-BR" sz="2400" b="1" baseline="-25000" dirty="0" smtClean="0">
                <a:solidFill>
                  <a:schemeClr val="tx1"/>
                </a:solidFill>
                <a:latin typeface="Darker Grotesque SemiBold" panose="020B0604020202020204" charset="0"/>
                <a:ea typeface="Darker Grotesque SemiBold"/>
                <a:cs typeface="Darker Grotesque SemiBold"/>
                <a:sym typeface="Darker Grotesque SemiBold"/>
              </a:rPr>
              <a:t>1</a:t>
            </a:r>
            <a:r>
              <a:rPr lang="pt-BR" sz="2400" b="1" dirty="0" smtClean="0">
                <a:solidFill>
                  <a:schemeClr val="tx1"/>
                </a:solidFill>
                <a:latin typeface="Darker Grotesque SemiBold" panose="020B0604020202020204" charset="0"/>
                <a:ea typeface="Darker Grotesque SemiBold"/>
                <a:cs typeface="Darker Grotesque SemiBold"/>
                <a:sym typeface="Darker Grotesque SemiBold"/>
              </a:rPr>
              <a:t>&lt;E</a:t>
            </a:r>
            <a:r>
              <a:rPr lang="pt-BR" sz="2400" b="1" baseline="-25000" dirty="0" smtClean="0">
                <a:solidFill>
                  <a:schemeClr val="tx1"/>
                </a:solidFill>
                <a:latin typeface="Darker Grotesque SemiBold" panose="020B0604020202020204" charset="0"/>
                <a:ea typeface="Darker Grotesque SemiBold"/>
                <a:cs typeface="Darker Grotesque SemiBold"/>
                <a:sym typeface="Darker Grotesque SemiBold"/>
              </a:rPr>
              <a:t>2</a:t>
            </a:r>
            <a:r>
              <a:rPr lang="pt-BR" sz="2400" b="1" dirty="0" smtClean="0">
                <a:solidFill>
                  <a:schemeClr val="tx1"/>
                </a:solidFill>
                <a:latin typeface="Darker Grotesque SemiBold" panose="020B0604020202020204" charset="0"/>
                <a:ea typeface="Darker Grotesque SemiBold"/>
                <a:cs typeface="Darker Grotesque SemiBold"/>
                <a:sym typeface="Darker Grotesque SemiBold"/>
              </a:rPr>
              <a:t>&lt;...</a:t>
            </a:r>
          </a:p>
          <a:p>
            <a:pPr marL="88900" algn="ctr">
              <a:lnSpc>
                <a:spcPct val="200000"/>
              </a:lnSpc>
              <a:buClr>
                <a:schemeClr val="dk2"/>
              </a:buClr>
              <a:buSzPts val="2200"/>
            </a:pPr>
            <a:r>
              <a:rPr lang="ru-RU" sz="2400" b="1" dirty="0" smtClean="0">
                <a:solidFill>
                  <a:schemeClr val="tx1"/>
                </a:solidFill>
                <a:latin typeface="Darker Grotesque SemiBold" panose="020B0604020202020204" charset="0"/>
                <a:ea typeface="Darker Grotesque SemiBold"/>
                <a:cs typeface="Darker Grotesque SemiBold"/>
                <a:sym typeface="Darker Grotesque SemiBold"/>
              </a:rPr>
              <a:t>Для </a:t>
            </a:r>
            <a:r>
              <a:rPr lang="pt-BR" sz="2400" b="1" dirty="0" smtClean="0">
                <a:solidFill>
                  <a:schemeClr val="tx1"/>
                </a:solidFill>
                <a:latin typeface="Darker Grotesque SemiBold" panose="020B0604020202020204" charset="0"/>
                <a:ea typeface="Darker Grotesque SemiBold"/>
                <a:cs typeface="Darker Grotesque SemiBold"/>
                <a:sym typeface="Darker Grotesque SemiBold"/>
              </a:rPr>
              <a:t>E</a:t>
            </a:r>
            <a:r>
              <a:rPr lang="pt-BR" sz="2400" b="1" baseline="-25000" dirty="0" smtClean="0">
                <a:solidFill>
                  <a:schemeClr val="tx1"/>
                </a:solidFill>
                <a:latin typeface="Darker Grotesque SemiBold" panose="020B0604020202020204" charset="0"/>
                <a:ea typeface="Darker Grotesque SemiBold"/>
                <a:cs typeface="Darker Grotesque SemiBold"/>
                <a:sym typeface="Darker Grotesque SemiBold"/>
              </a:rPr>
              <a:t>1</a:t>
            </a:r>
            <a:r>
              <a:rPr lang="ru-RU" sz="2400" b="1" baseline="-25000" dirty="0" smtClean="0">
                <a:solidFill>
                  <a:schemeClr val="tx1"/>
                </a:solidFill>
                <a:latin typeface="Darker Grotesque SemiBold" panose="020B0604020202020204" charset="0"/>
                <a:ea typeface="Darker Grotesque SemiBold"/>
                <a:cs typeface="Darker Grotesque SemiBold"/>
                <a:sym typeface="Darker Grotesque SemiBold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∑</a:t>
            </a:r>
            <a:r>
              <a:rPr lang="en-US" sz="2400" b="1" dirty="0" err="1" smtClean="0">
                <a:solidFill>
                  <a:schemeClr val="tx1"/>
                </a:solidFill>
                <a:latin typeface="Darker Grotesque SemiBold" panose="020B0604020202020204" charset="0"/>
              </a:rPr>
              <a:t>c</a:t>
            </a:r>
            <a:r>
              <a:rPr lang="en-US" sz="2400" b="1" baseline="-25000" dirty="0" err="1" smtClean="0">
                <a:solidFill>
                  <a:schemeClr val="tx1"/>
                </a:solidFill>
                <a:latin typeface="Darker Grotesque SemiBold" panose="020B0604020202020204" charset="0"/>
              </a:rPr>
              <a:t>j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[</a:t>
            </a:r>
            <a:r>
              <a:rPr lang="en-US" sz="2400" b="1" dirty="0" err="1" smtClean="0">
                <a:solidFill>
                  <a:schemeClr val="tx1"/>
                </a:solidFill>
                <a:latin typeface="Darker Grotesque SemiBold" panose="020B0604020202020204" charset="0"/>
              </a:rPr>
              <a:t>H</a:t>
            </a:r>
            <a:r>
              <a:rPr lang="en-US" sz="2400" b="1" baseline="-25000" dirty="0" err="1" smtClean="0">
                <a:solidFill>
                  <a:schemeClr val="tx1"/>
                </a:solidFill>
                <a:latin typeface="Darker Grotesque SemiBold" panose="020B0604020202020204" charset="0"/>
              </a:rPr>
              <a:t>ij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-E</a:t>
            </a:r>
            <a:r>
              <a:rPr lang="ru-RU" sz="2400" b="1" baseline="-25000" dirty="0" smtClean="0">
                <a:solidFill>
                  <a:schemeClr val="tx1"/>
                </a:solidFill>
                <a:latin typeface="Darker Grotesque SemiBold" panose="020B0604020202020204" charset="0"/>
              </a:rPr>
              <a:t>1</a:t>
            </a:r>
            <a:r>
              <a:rPr lang="en-US" sz="2400" b="1" dirty="0" err="1" smtClean="0">
                <a:solidFill>
                  <a:schemeClr val="tx1"/>
                </a:solidFill>
                <a:latin typeface="Darker Grotesque SemiBold" panose="020B0604020202020204" charset="0"/>
              </a:rPr>
              <a:t>S</a:t>
            </a:r>
            <a:r>
              <a:rPr lang="en-US" sz="2400" b="1" baseline="-25000" dirty="0" err="1" smtClean="0">
                <a:solidFill>
                  <a:schemeClr val="tx1"/>
                </a:solidFill>
                <a:latin typeface="Darker Grotesque SemiBold" panose="020B0604020202020204" charset="0"/>
              </a:rPr>
              <a:t>ij</a:t>
            </a:r>
            <a:r>
              <a:rPr lang="en-US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]=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0</a:t>
            </a:r>
            <a:endParaRPr lang="en-US" sz="2400" b="1" dirty="0">
              <a:solidFill>
                <a:schemeClr val="tx1"/>
              </a:solidFill>
              <a:latin typeface="Darker Grotesque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8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b="1" dirty="0" smtClean="0">
                <a:sym typeface="Darker Grotesque SemiBold"/>
              </a:rPr>
              <a:t>Профиль ступенчатого типа</a:t>
            </a:r>
            <a:endParaRPr lang="ru-RU" b="1" dirty="0"/>
          </a:p>
        </p:txBody>
      </p:sp>
      <p:sp>
        <p:nvSpPr>
          <p:cNvPr id="272" name="Google Shape;272;p20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Прямоугольник 15"/>
          <p:cNvSpPr/>
          <p:nvPr/>
        </p:nvSpPr>
        <p:spPr>
          <a:xfrm>
            <a:off x="19050" y="5375274"/>
            <a:ext cx="425450" cy="1482725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865708" y="420130"/>
            <a:ext cx="988541" cy="815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154137" y="2125513"/>
                <a:ext cx="5868328" cy="25610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8900">
                  <a:buClr>
                    <a:schemeClr val="dk2"/>
                  </a:buClr>
                  <a:buSzPts val="2200"/>
                </a:pPr>
                <a:r>
                  <a:rPr lang="ru-RU" sz="2400" b="1" dirty="0" smtClean="0">
                    <a:latin typeface="Darker Grotesque SemiBold" panose="020B0604020202020204" charset="0"/>
                  </a:rPr>
                  <a:t>	</a:t>
                </a:r>
                <a:r>
                  <a:rPr lang="ru-RU" sz="2000" b="1" dirty="0" smtClean="0">
                    <a:latin typeface="Darker Grotesque SemiBold" panose="020B0604020202020204" charset="0"/>
                  </a:rPr>
                  <a:t>Профиль – ступенька.</a:t>
                </a:r>
              </a:p>
              <a:p>
                <a:pPr marL="88900">
                  <a:buClr>
                    <a:schemeClr val="dk2"/>
                  </a:buClr>
                  <a:buSzPts val="2200"/>
                </a:pPr>
                <a:r>
                  <a:rPr lang="ru-RU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Базисные функции - решение задачи о яме:</a:t>
                </a:r>
              </a:p>
              <a:p>
                <a:pPr marL="88900">
                  <a:buClr>
                    <a:schemeClr val="dk2"/>
                  </a:buClr>
                  <a:buSzPts val="22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20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20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rad>
                      <m:func>
                        <m:func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num>
                                <m:den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US" sz="2000" b="1" dirty="0" smtClean="0">
                  <a:latin typeface="Darker Grotesque SemiBold" panose="020B0604020202020204" charset="0"/>
                </a:endParaRPr>
              </a:p>
              <a:p>
                <a:pPr marL="88900" algn="ctr">
                  <a:buClr>
                    <a:schemeClr val="dk2"/>
                  </a:buClr>
                  <a:buSzPts val="2200"/>
                </a:pPr>
                <a:r>
                  <a:rPr lang="pt-BR" sz="2000" b="1" dirty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Ψ=</a:t>
                </a:r>
                <a:r>
                  <a:rPr lang="pt-BR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∑c</a:t>
                </a:r>
                <a:r>
                  <a:rPr lang="pt-BR" sz="2000" b="1" baseline="-25000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n</a:t>
                </a:r>
                <a:r>
                  <a:rPr lang="pt-BR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φ</a:t>
                </a:r>
                <a:r>
                  <a:rPr lang="pt-BR" sz="2000" b="1" baseline="-25000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n</a:t>
                </a:r>
                <a:endParaRPr lang="ru-RU" sz="2000" b="1" baseline="-25000" dirty="0" smtClean="0">
                  <a:solidFill>
                    <a:schemeClr val="tx1"/>
                  </a:solidFill>
                  <a:latin typeface="Darker Grotesque SemiBold" panose="020B0604020202020204" charset="0"/>
                </a:endParaRPr>
              </a:p>
              <a:p>
                <a:pPr marL="88900" lvl="0" algn="ctr">
                  <a:buClr>
                    <a:schemeClr val="dk2"/>
                  </a:buClr>
                  <a:buSzPts val="2200"/>
                </a:pPr>
                <a:r>
                  <a:rPr lang="en-US" sz="2000" b="1" dirty="0" err="1">
                    <a:solidFill>
                      <a:schemeClr val="tx1"/>
                    </a:solidFill>
                    <a:latin typeface="Darker Grotesque SemiBold" panose="020B0604020202020204" charset="0"/>
                  </a:rPr>
                  <a:t>det</a:t>
                </a:r>
                <a:r>
                  <a:rPr lang="en-US" sz="2000" b="1" dirty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[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Darker Grotesque SemiBold" panose="020B0604020202020204" charset="0"/>
                  </a:rPr>
                  <a:t>H</a:t>
                </a:r>
                <a:r>
                  <a:rPr lang="en-US" sz="2000" b="1" baseline="-25000" dirty="0" err="1">
                    <a:solidFill>
                      <a:schemeClr val="tx1"/>
                    </a:solidFill>
                    <a:latin typeface="Darker Grotesque SemiBold" panose="020B0604020202020204" charset="0"/>
                  </a:rPr>
                  <a:t>ij</a:t>
                </a:r>
                <a:r>
                  <a:rPr lang="en-US" sz="2000" b="1" dirty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- 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Darker Grotesque SemiBold" panose="020B0604020202020204" charset="0"/>
                  </a:rPr>
                  <a:t>ES</a:t>
                </a:r>
                <a:r>
                  <a:rPr lang="en-US" sz="2000" b="1" baseline="-25000" dirty="0" err="1">
                    <a:solidFill>
                      <a:schemeClr val="tx1"/>
                    </a:solidFill>
                    <a:latin typeface="Darker Grotesque SemiBold" panose="020B0604020202020204" charset="0"/>
                  </a:rPr>
                  <a:t>ij</a:t>
                </a:r>
                <a:r>
                  <a:rPr lang="en-US" sz="2000" b="1" dirty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]=0</a:t>
                </a:r>
              </a:p>
              <a:p>
                <a:pPr marL="88900" algn="ctr">
                  <a:buClr>
                    <a:schemeClr val="dk2"/>
                  </a:buClr>
                  <a:buSzPts val="2200"/>
                </a:pPr>
                <a:endParaRPr lang="pt-BR" sz="2000" b="1" baseline="-25000" dirty="0" smtClean="0">
                  <a:solidFill>
                    <a:schemeClr val="tx1"/>
                  </a:solidFill>
                  <a:latin typeface="Darker Grotesque SemiBold" panose="020B0604020202020204" charset="0"/>
                </a:endParaRPr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37" y="2125513"/>
                <a:ext cx="5868328" cy="25610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75" y="4464057"/>
            <a:ext cx="5802046" cy="22475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6188" y="1736521"/>
            <a:ext cx="4575048" cy="228752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0331" y="4157320"/>
            <a:ext cx="4570905" cy="220101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8896238" y="6441300"/>
            <a:ext cx="9749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ϵ </a:t>
            </a:r>
            <a:r>
              <a:rPr lang="ru-RU" dirty="0" smtClean="0"/>
              <a:t>= 0.29%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8179055" y="1332770"/>
            <a:ext cx="33842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*решение задачи в файле </a:t>
            </a:r>
            <a:r>
              <a:rPr lang="en-US" b="1" dirty="0" err="1" smtClean="0">
                <a:solidFill>
                  <a:schemeClr val="bg1"/>
                </a:solidFill>
              </a:rPr>
              <a:t>linear.mat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30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b="1" dirty="0" smtClean="0">
                <a:sym typeface="Darker Grotesque SemiBold"/>
              </a:rPr>
              <a:t>Профиль треугольного типа</a:t>
            </a:r>
            <a:endParaRPr lang="ru-RU" b="1" dirty="0"/>
          </a:p>
        </p:txBody>
      </p:sp>
      <p:sp>
        <p:nvSpPr>
          <p:cNvPr id="272" name="Google Shape;272;p20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Прямоугольник 15"/>
          <p:cNvSpPr/>
          <p:nvPr/>
        </p:nvSpPr>
        <p:spPr>
          <a:xfrm>
            <a:off x="19050" y="5375274"/>
            <a:ext cx="425450" cy="1482725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865708" y="420130"/>
            <a:ext cx="988541" cy="815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154137" y="2125513"/>
                <a:ext cx="5868328" cy="25610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8900">
                  <a:buClr>
                    <a:schemeClr val="dk2"/>
                  </a:buClr>
                  <a:buSzPts val="2200"/>
                </a:pPr>
                <a:r>
                  <a:rPr lang="ru-RU" sz="2400" b="1" dirty="0" smtClean="0">
                    <a:latin typeface="Darker Grotesque SemiBold" panose="020B0604020202020204" charset="0"/>
                  </a:rPr>
                  <a:t>	</a:t>
                </a:r>
                <a:r>
                  <a:rPr lang="ru-RU" sz="2000" b="1" dirty="0" smtClean="0">
                    <a:latin typeface="Darker Grotesque SemiBold" panose="020B0604020202020204" charset="0"/>
                  </a:rPr>
                  <a:t>Профиль – треугольный.</a:t>
                </a:r>
              </a:p>
              <a:p>
                <a:pPr marL="88900">
                  <a:buClr>
                    <a:schemeClr val="dk2"/>
                  </a:buClr>
                  <a:buSzPts val="2200"/>
                </a:pPr>
                <a:r>
                  <a:rPr lang="ru-RU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Базисные функции - решение задачи о яме:</a:t>
                </a:r>
              </a:p>
              <a:p>
                <a:pPr marL="88900">
                  <a:buClr>
                    <a:schemeClr val="dk2"/>
                  </a:buClr>
                  <a:buSzPts val="22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sz="20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sz="200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rad>
                      <m:func>
                        <m:func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num>
                                <m:den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US" sz="2000" b="1" dirty="0" smtClean="0">
                  <a:latin typeface="Darker Grotesque SemiBold" panose="020B0604020202020204" charset="0"/>
                </a:endParaRPr>
              </a:p>
              <a:p>
                <a:pPr marL="88900" algn="ctr">
                  <a:buClr>
                    <a:schemeClr val="dk2"/>
                  </a:buClr>
                  <a:buSzPts val="2200"/>
                </a:pPr>
                <a:r>
                  <a:rPr lang="pt-BR" sz="2000" b="1" dirty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Ψ=</a:t>
                </a:r>
                <a:r>
                  <a:rPr lang="pt-BR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∑c</a:t>
                </a:r>
                <a:r>
                  <a:rPr lang="pt-BR" sz="2000" b="1" baseline="-25000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n</a:t>
                </a:r>
                <a:r>
                  <a:rPr lang="pt-BR" sz="2000" b="1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φ</a:t>
                </a:r>
                <a:r>
                  <a:rPr lang="pt-BR" sz="2000" b="1" baseline="-25000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n</a:t>
                </a:r>
                <a:endParaRPr lang="ru-RU" sz="2000" b="1" baseline="-25000" dirty="0" smtClean="0">
                  <a:solidFill>
                    <a:schemeClr val="tx1"/>
                  </a:solidFill>
                  <a:latin typeface="Darker Grotesque SemiBold" panose="020B0604020202020204" charset="0"/>
                </a:endParaRPr>
              </a:p>
              <a:p>
                <a:pPr marL="88900" lvl="0" algn="ctr">
                  <a:buClr>
                    <a:schemeClr val="dk2"/>
                  </a:buClr>
                  <a:buSzPts val="2200"/>
                </a:pPr>
                <a:r>
                  <a:rPr lang="en-US" sz="2000" b="1" dirty="0" err="1">
                    <a:solidFill>
                      <a:schemeClr val="tx1"/>
                    </a:solidFill>
                    <a:latin typeface="Darker Grotesque SemiBold" panose="020B0604020202020204" charset="0"/>
                  </a:rPr>
                  <a:t>det</a:t>
                </a:r>
                <a:r>
                  <a:rPr lang="en-US" sz="2000" b="1" dirty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[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Darker Grotesque SemiBold" panose="020B0604020202020204" charset="0"/>
                  </a:rPr>
                  <a:t>H</a:t>
                </a:r>
                <a:r>
                  <a:rPr lang="en-US" sz="2000" b="1" baseline="-25000" dirty="0" err="1">
                    <a:solidFill>
                      <a:schemeClr val="tx1"/>
                    </a:solidFill>
                    <a:latin typeface="Darker Grotesque SemiBold" panose="020B0604020202020204" charset="0"/>
                  </a:rPr>
                  <a:t>ij</a:t>
                </a:r>
                <a:r>
                  <a:rPr lang="en-US" sz="2000" b="1" dirty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- </a:t>
                </a:r>
                <a:r>
                  <a:rPr lang="en-US" sz="2000" b="1" dirty="0" err="1">
                    <a:solidFill>
                      <a:schemeClr val="tx1"/>
                    </a:solidFill>
                    <a:latin typeface="Darker Grotesque SemiBold" panose="020B0604020202020204" charset="0"/>
                  </a:rPr>
                  <a:t>ES</a:t>
                </a:r>
                <a:r>
                  <a:rPr lang="en-US" sz="2000" b="1" baseline="-25000" dirty="0" err="1">
                    <a:solidFill>
                      <a:schemeClr val="tx1"/>
                    </a:solidFill>
                    <a:latin typeface="Darker Grotesque SemiBold" panose="020B0604020202020204" charset="0"/>
                  </a:rPr>
                  <a:t>ij</a:t>
                </a:r>
                <a:r>
                  <a:rPr lang="en-US" sz="2000" b="1" dirty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]=0</a:t>
                </a:r>
              </a:p>
              <a:p>
                <a:pPr marL="88900" algn="ctr">
                  <a:buClr>
                    <a:schemeClr val="dk2"/>
                  </a:buClr>
                  <a:buSzPts val="2200"/>
                </a:pPr>
                <a:endParaRPr lang="pt-BR" sz="2000" b="1" baseline="-25000" dirty="0" smtClean="0">
                  <a:solidFill>
                    <a:schemeClr val="tx1"/>
                  </a:solidFill>
                  <a:latin typeface="Darker Grotesque SemiBold" panose="020B0604020202020204" charset="0"/>
                </a:endParaRPr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37" y="2125513"/>
                <a:ext cx="5868328" cy="25610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8896238" y="6441300"/>
            <a:ext cx="9749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ϵ </a:t>
            </a:r>
            <a:r>
              <a:rPr lang="ru-RU" dirty="0" smtClean="0"/>
              <a:t>= 0.</a:t>
            </a:r>
            <a:r>
              <a:rPr lang="en-US" dirty="0" smtClean="0"/>
              <a:t>51</a:t>
            </a:r>
            <a:r>
              <a:rPr lang="ru-RU" dirty="0" smtClean="0"/>
              <a:t>%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58" y="4483548"/>
            <a:ext cx="5104885" cy="233950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108" y="1900880"/>
            <a:ext cx="4378410" cy="21892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8108" y="4187179"/>
            <a:ext cx="4378410" cy="22172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Прямоугольник 11"/>
          <p:cNvSpPr/>
          <p:nvPr/>
        </p:nvSpPr>
        <p:spPr>
          <a:xfrm>
            <a:off x="8179055" y="1332770"/>
            <a:ext cx="33842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*решение задачи в файле </a:t>
            </a:r>
            <a:r>
              <a:rPr lang="en-US" b="1" dirty="0" err="1" smtClean="0">
                <a:solidFill>
                  <a:schemeClr val="bg1"/>
                </a:solidFill>
              </a:rPr>
              <a:t>linear.mat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3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Метод вариаций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5" name="Google Shape;195;p17"/>
          <p:cNvSpPr txBox="1">
            <a:spLocks noGrp="1"/>
          </p:cNvSpPr>
          <p:nvPr>
            <p:ph type="body" idx="1"/>
          </p:nvPr>
        </p:nvSpPr>
        <p:spPr>
          <a:xfrm>
            <a:off x="475200" y="2151775"/>
            <a:ext cx="6577800" cy="449616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	В отличие от теории возмущений мы не упрощаем гамильтониан, а  подбираем функцию.</a:t>
            </a:r>
          </a:p>
          <a:p>
            <a:pPr marL="0" lvl="0" indent="0" algn="just">
              <a:lnSpc>
                <a:spcPct val="100000"/>
              </a:lnSpc>
              <a:buNone/>
            </a:pPr>
            <a:r>
              <a:rPr lang="ru-RU" dirty="0" smtClean="0"/>
              <a:t>	Данная произвольная функция </a:t>
            </a:r>
            <a:r>
              <a:rPr lang="pt-BR" dirty="0"/>
              <a:t>|Ψ</a:t>
            </a:r>
            <a:r>
              <a:rPr lang="pt-BR" baseline="-25000" dirty="0"/>
              <a:t>0</a:t>
            </a:r>
            <a:r>
              <a:rPr lang="pt-BR" dirty="0" smtClean="0"/>
              <a:t>〉</a:t>
            </a:r>
            <a:r>
              <a:rPr lang="ru-RU" dirty="0" smtClean="0"/>
              <a:t> должна реализовать минимум средней энергии.</a:t>
            </a:r>
          </a:p>
          <a:p>
            <a:pPr marL="0" lvl="0" indent="0" algn="ctr">
              <a:lnSpc>
                <a:spcPct val="100000"/>
              </a:lnSpc>
              <a:buNone/>
            </a:pPr>
            <a:r>
              <a:rPr lang="pt-BR" dirty="0"/>
              <a:t>|Ψ</a:t>
            </a:r>
            <a:r>
              <a:rPr lang="pt-BR" baseline="-25000" dirty="0"/>
              <a:t>0</a:t>
            </a:r>
            <a:r>
              <a:rPr lang="pt-BR" dirty="0" smtClean="0"/>
              <a:t>〉</a:t>
            </a:r>
            <a:r>
              <a:rPr lang="ru-RU" dirty="0" smtClean="0"/>
              <a:t> = </a:t>
            </a:r>
            <a:r>
              <a:rPr lang="el-GR" dirty="0"/>
              <a:t>∑</a:t>
            </a:r>
            <a:r>
              <a:rPr lang="el-GR" dirty="0" smtClean="0"/>
              <a:t>𝑐</a:t>
            </a:r>
            <a:r>
              <a:rPr lang="el-GR" baseline="-25000" dirty="0" smtClean="0"/>
              <a:t>𝑛</a:t>
            </a:r>
            <a:r>
              <a:rPr lang="el-GR" dirty="0" smtClean="0"/>
              <a:t>|ψ</a:t>
            </a:r>
            <a:r>
              <a:rPr lang="en-US" baseline="-25000" dirty="0" smtClean="0"/>
              <a:t>n</a:t>
            </a:r>
            <a:r>
              <a:rPr lang="en-US" dirty="0" smtClean="0"/>
              <a:t>〉</a:t>
            </a:r>
            <a:r>
              <a:rPr lang="ru-RU" dirty="0" smtClean="0"/>
              <a:t>,</a:t>
            </a:r>
          </a:p>
          <a:p>
            <a:pPr marL="0" lvl="0" indent="0" algn="ctr">
              <a:lnSpc>
                <a:spcPct val="100000"/>
              </a:lnSpc>
              <a:buNone/>
            </a:pPr>
            <a:r>
              <a:rPr lang="pt-BR" dirty="0"/>
              <a:t>〈E</a:t>
            </a:r>
            <a:r>
              <a:rPr lang="pt-BR" dirty="0" smtClean="0"/>
              <a:t>〉</a:t>
            </a:r>
            <a:r>
              <a:rPr lang="ru-RU" dirty="0" smtClean="0"/>
              <a:t> </a:t>
            </a:r>
            <a:r>
              <a:rPr lang="pt-BR" dirty="0" smtClean="0"/>
              <a:t>=〈Ψ</a:t>
            </a:r>
            <a:r>
              <a:rPr lang="pt-BR" baseline="-25000" dirty="0" smtClean="0"/>
              <a:t>0</a:t>
            </a:r>
            <a:r>
              <a:rPr lang="pt-BR" dirty="0" smtClean="0"/>
              <a:t>|H|Ψ</a:t>
            </a:r>
            <a:r>
              <a:rPr lang="pt-BR" baseline="-25000" dirty="0" smtClean="0"/>
              <a:t>0</a:t>
            </a:r>
            <a:r>
              <a:rPr lang="pt-BR" dirty="0" smtClean="0"/>
              <a:t>〉</a:t>
            </a:r>
            <a:r>
              <a:rPr lang="ru-RU" dirty="0" smtClean="0"/>
              <a:t> </a:t>
            </a:r>
            <a:r>
              <a:rPr lang="pt-BR" dirty="0" smtClean="0"/>
              <a:t>=</a:t>
            </a:r>
            <a:r>
              <a:rPr lang="ru-RU" dirty="0" smtClean="0"/>
              <a:t> </a:t>
            </a:r>
            <a:r>
              <a:rPr lang="pt-BR" dirty="0" smtClean="0"/>
              <a:t>∑|c</a:t>
            </a:r>
            <a:r>
              <a:rPr lang="pt-BR" baseline="-25000" dirty="0" smtClean="0"/>
              <a:t>n</a:t>
            </a:r>
            <a:r>
              <a:rPr lang="pt-BR" dirty="0" smtClean="0"/>
              <a:t>|</a:t>
            </a:r>
            <a:r>
              <a:rPr lang="pt-BR" baseline="30000" dirty="0" smtClean="0"/>
              <a:t>2</a:t>
            </a:r>
            <a:r>
              <a:rPr lang="pt-BR" dirty="0" smtClean="0"/>
              <a:t>E</a:t>
            </a:r>
            <a:r>
              <a:rPr lang="pt-BR" baseline="-25000" dirty="0" smtClean="0"/>
              <a:t>n</a:t>
            </a:r>
            <a:r>
              <a:rPr lang="ru-RU" baseline="-25000" dirty="0" smtClean="0"/>
              <a:t> </a:t>
            </a:r>
            <a:r>
              <a:rPr lang="pt-BR" dirty="0" smtClean="0"/>
              <a:t>≥ </a:t>
            </a:r>
            <a:r>
              <a:rPr lang="pt-BR" dirty="0"/>
              <a:t>∑|</a:t>
            </a:r>
            <a:r>
              <a:rPr lang="pt-BR" dirty="0" smtClean="0"/>
              <a:t>c</a:t>
            </a:r>
            <a:r>
              <a:rPr lang="pt-BR" baseline="-25000" dirty="0" smtClean="0"/>
              <a:t>n</a:t>
            </a:r>
            <a:r>
              <a:rPr lang="pt-BR" dirty="0" smtClean="0"/>
              <a:t>|</a:t>
            </a:r>
            <a:r>
              <a:rPr lang="pt-BR" baseline="30000" dirty="0" smtClean="0"/>
              <a:t>2</a:t>
            </a:r>
            <a:r>
              <a:rPr lang="pt-BR" dirty="0" smtClean="0"/>
              <a:t>E</a:t>
            </a:r>
            <a:r>
              <a:rPr lang="ru-RU" baseline="-25000" dirty="0" smtClean="0"/>
              <a:t>0</a:t>
            </a:r>
            <a:r>
              <a:rPr lang="pt-BR" baseline="-25000" dirty="0" smtClean="0"/>
              <a:t> </a:t>
            </a:r>
            <a:r>
              <a:rPr lang="pt-BR" dirty="0" smtClean="0"/>
              <a:t>=</a:t>
            </a:r>
            <a:r>
              <a:rPr lang="ru-RU" dirty="0" smtClean="0"/>
              <a:t> </a:t>
            </a:r>
            <a:r>
              <a:rPr lang="pt-BR" dirty="0" smtClean="0"/>
              <a:t>E</a:t>
            </a:r>
            <a:r>
              <a:rPr lang="ru-RU" baseline="-25000" dirty="0" smtClean="0"/>
              <a:t>0</a:t>
            </a:r>
            <a:r>
              <a:rPr lang="pt-BR" dirty="0"/>
              <a:t>∑|</a:t>
            </a:r>
            <a:r>
              <a:rPr lang="pt-BR" dirty="0" smtClean="0"/>
              <a:t>c</a:t>
            </a:r>
            <a:r>
              <a:rPr lang="pt-BR" baseline="-25000" dirty="0" smtClean="0"/>
              <a:t>n</a:t>
            </a:r>
            <a:r>
              <a:rPr lang="pt-BR" dirty="0" smtClean="0"/>
              <a:t>|</a:t>
            </a:r>
            <a:r>
              <a:rPr lang="pt-BR" baseline="30000" dirty="0" smtClean="0"/>
              <a:t>2</a:t>
            </a:r>
            <a:r>
              <a:rPr lang="ru-RU" baseline="30000" dirty="0" smtClean="0"/>
              <a:t> </a:t>
            </a:r>
            <a:r>
              <a:rPr lang="ru-RU" dirty="0" smtClean="0"/>
              <a:t>=</a:t>
            </a:r>
            <a:r>
              <a:rPr lang="pt-BR" dirty="0" smtClean="0"/>
              <a:t> </a:t>
            </a:r>
            <a:r>
              <a:rPr lang="pt-BR" dirty="0"/>
              <a:t>E</a:t>
            </a:r>
            <a:r>
              <a:rPr lang="ru-RU" baseline="-25000" dirty="0" smtClean="0"/>
              <a:t>0</a:t>
            </a:r>
          </a:p>
          <a:p>
            <a:pPr marL="0" lvl="0" indent="0" algn="ctr">
              <a:lnSpc>
                <a:spcPct val="100000"/>
              </a:lnSpc>
              <a:buNone/>
            </a:pPr>
            <a:r>
              <a:rPr lang="pt-BR" dirty="0"/>
              <a:t>〈E</a:t>
            </a:r>
            <a:r>
              <a:rPr lang="pt-BR" dirty="0" smtClean="0"/>
              <a:t>〉</a:t>
            </a:r>
            <a:r>
              <a:rPr lang="pt-BR" dirty="0"/>
              <a:t> </a:t>
            </a:r>
            <a:r>
              <a:rPr lang="pt-BR" dirty="0" smtClean="0"/>
              <a:t>≥</a:t>
            </a:r>
            <a:r>
              <a:rPr lang="pt-BR" dirty="0"/>
              <a:t> E</a:t>
            </a:r>
            <a:r>
              <a:rPr lang="ru-RU" baseline="-25000" dirty="0"/>
              <a:t>0</a:t>
            </a:r>
            <a:endParaRPr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18812" y="5426049"/>
            <a:ext cx="425450" cy="1415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8386799" y="2441450"/>
            <a:ext cx="2800350" cy="461665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OST Common" panose="020B0604020202020204" pitchFamily="34" charset="0"/>
              </a:rPr>
              <a:t>Метод вариаций</a:t>
            </a:r>
            <a:endParaRPr lang="ru-RU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GOST Common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868701" y="4317429"/>
            <a:ext cx="1794342" cy="584775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1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OST Common" panose="020B0604020202020204" pitchFamily="34" charset="0"/>
              </a:rPr>
              <a:t>Метод линейных комбинаций</a:t>
            </a:r>
            <a:endParaRPr lang="ru-RU" sz="1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OST Common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927631" y="4317430"/>
            <a:ext cx="1956985" cy="830997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1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OST Common" panose="020B0604020202020204" pitchFamily="34" charset="0"/>
              </a:rPr>
              <a:t>Прямой вариационный метод</a:t>
            </a:r>
            <a:endParaRPr lang="ru-RU" sz="1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GOST Common" panose="020B0604020202020204" pitchFamily="34" charset="0"/>
            </a:endParaRPr>
          </a:p>
        </p:txBody>
      </p:sp>
      <p:cxnSp>
        <p:nvCxnSpPr>
          <p:cNvPr id="19" name="Соединительная линия уступом 18"/>
          <p:cNvCxnSpPr>
            <a:stCxn id="2" idx="2"/>
            <a:endCxn id="3" idx="0"/>
          </p:cNvCxnSpPr>
          <p:nvPr/>
        </p:nvCxnSpPr>
        <p:spPr>
          <a:xfrm rot="5400000">
            <a:off x="8569266" y="3099721"/>
            <a:ext cx="1414314" cy="102110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Соединительная линия уступом 20"/>
          <p:cNvCxnSpPr>
            <a:stCxn id="2" idx="2"/>
            <a:endCxn id="4" idx="0"/>
          </p:cNvCxnSpPr>
          <p:nvPr/>
        </p:nvCxnSpPr>
        <p:spPr>
          <a:xfrm rot="16200000" flipH="1">
            <a:off x="9639392" y="3050697"/>
            <a:ext cx="1414315" cy="11191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Прямоугольник 228"/>
          <p:cNvSpPr/>
          <p:nvPr/>
        </p:nvSpPr>
        <p:spPr>
          <a:xfrm>
            <a:off x="10906125" y="504825"/>
            <a:ext cx="1040367" cy="714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10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b="1" dirty="0" smtClean="0">
                <a:sym typeface="Darker Grotesque SemiBold"/>
              </a:rPr>
              <a:t>Прямой вариационный метод</a:t>
            </a:r>
            <a:endParaRPr lang="ru-RU" b="1" dirty="0"/>
          </a:p>
        </p:txBody>
      </p:sp>
      <p:sp>
        <p:nvSpPr>
          <p:cNvPr id="272" name="Google Shape;272;p20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Прямоугольник 15"/>
          <p:cNvSpPr/>
          <p:nvPr/>
        </p:nvSpPr>
        <p:spPr>
          <a:xfrm>
            <a:off x="19050" y="5375274"/>
            <a:ext cx="425450" cy="1482725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865708" y="420130"/>
            <a:ext cx="988541" cy="815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28970" y="2117124"/>
            <a:ext cx="58683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ctr">
              <a:lnSpc>
                <a:spcPct val="200000"/>
              </a:lnSpc>
              <a:buClr>
                <a:schemeClr val="dk2"/>
              </a:buClr>
              <a:buSzPts val="2200"/>
            </a:pPr>
            <a:r>
              <a:rPr lang="pt-BR" sz="2400" b="1" dirty="0" smtClean="0">
                <a:latin typeface="Darker Grotesque SemiBold" panose="020B0604020202020204" charset="0"/>
              </a:rPr>
              <a:t>|</a:t>
            </a:r>
            <a:r>
              <a:rPr lang="pt-BR" sz="2400" b="1" dirty="0">
                <a:latin typeface="Darker Grotesque SemiBold" panose="020B0604020202020204" charset="0"/>
              </a:rPr>
              <a:t>Ψ</a:t>
            </a:r>
            <a:r>
              <a:rPr lang="pt-BR" sz="2400" b="1" baseline="-25000" dirty="0">
                <a:latin typeface="Darker Grotesque SemiBold" panose="020B0604020202020204" charset="0"/>
              </a:rPr>
              <a:t>0</a:t>
            </a:r>
            <a:r>
              <a:rPr lang="pt-BR" sz="2400" b="1" dirty="0">
                <a:latin typeface="Darker Grotesque SemiBold" panose="020B0604020202020204" charset="0"/>
              </a:rPr>
              <a:t>〉</a:t>
            </a:r>
            <a:r>
              <a:rPr lang="ru-RU" sz="2400" b="1" dirty="0"/>
              <a:t> = </a:t>
            </a:r>
            <a:r>
              <a:rPr lang="pt-BR" sz="2400" b="1" dirty="0">
                <a:latin typeface="Darker Grotesque SemiBold" panose="020B0604020202020204" charset="0"/>
              </a:rPr>
              <a:t>|Ψ</a:t>
            </a:r>
            <a:r>
              <a:rPr lang="pt-BR" sz="2400" b="1" baseline="-25000" dirty="0">
                <a:latin typeface="Darker Grotesque SemiBold" panose="020B0604020202020204" charset="0"/>
              </a:rPr>
              <a:t>0</a:t>
            </a:r>
            <a:r>
              <a:rPr lang="pt-BR" sz="2400" b="1" dirty="0">
                <a:latin typeface="Darker Grotesque SemiBold" panose="020B0604020202020204" charset="0"/>
              </a:rPr>
              <a:t>〉</a:t>
            </a:r>
            <a:r>
              <a:rPr lang="ru-RU" sz="2400" b="1" dirty="0"/>
              <a:t> </a:t>
            </a:r>
            <a:r>
              <a:rPr lang="ru-RU" sz="2400" b="1" dirty="0" smtClean="0"/>
              <a:t>(</a:t>
            </a:r>
            <a:r>
              <a:rPr lang="el-GR" sz="2400" b="1" dirty="0" smtClean="0"/>
              <a:t>α</a:t>
            </a:r>
            <a:r>
              <a:rPr lang="en-US" sz="2400" b="1" dirty="0"/>
              <a:t>,</a:t>
            </a:r>
            <a:r>
              <a:rPr lang="el-GR" sz="2400" b="1" dirty="0" smtClean="0"/>
              <a:t>β</a:t>
            </a:r>
            <a:r>
              <a:rPr lang="en-US" sz="2400" b="1" dirty="0" smtClean="0"/>
              <a:t>,…)</a:t>
            </a:r>
            <a:endParaRPr lang="ru-RU" sz="2400" b="1" dirty="0"/>
          </a:p>
          <a:p>
            <a:pPr marL="88900" algn="ctr">
              <a:lnSpc>
                <a:spcPct val="200000"/>
              </a:lnSpc>
              <a:buClr>
                <a:schemeClr val="dk2"/>
              </a:buClr>
              <a:buSzPts val="2200"/>
            </a:pP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∂</a:t>
            </a:r>
            <a:r>
              <a:rPr lang="en-US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E/(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∂</a:t>
            </a:r>
            <a:r>
              <a:rPr lang="el-GR" sz="2400" b="1" dirty="0" smtClean="0"/>
              <a:t>α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)=</a:t>
            </a:r>
            <a:r>
              <a:rPr lang="en-US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∂E/(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∂</a:t>
            </a:r>
            <a:r>
              <a:rPr lang="el-GR" sz="2400" b="1" dirty="0" smtClean="0"/>
              <a:t>β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)=…=0</a:t>
            </a:r>
          </a:p>
          <a:p>
            <a:pPr marL="88900" algn="ctr">
              <a:lnSpc>
                <a:spcPct val="200000"/>
              </a:lnSpc>
              <a:buClr>
                <a:schemeClr val="dk2"/>
              </a:buClr>
              <a:buSzPts val="2200"/>
            </a:pP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E</a:t>
            </a:r>
            <a:r>
              <a:rPr lang="en-US" sz="2400" b="1" baseline="-25000" dirty="0" smtClean="0">
                <a:solidFill>
                  <a:schemeClr val="tx1"/>
                </a:solidFill>
                <a:latin typeface="Darker Grotesque SemiBold" panose="020B0604020202020204" charset="0"/>
              </a:rPr>
              <a:t>1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=min[E]</a:t>
            </a:r>
          </a:p>
          <a:p>
            <a:pPr marL="88900" algn="ctr">
              <a:lnSpc>
                <a:spcPct val="200000"/>
              </a:lnSpc>
              <a:buClr>
                <a:schemeClr val="dk2"/>
              </a:buClr>
              <a:buSzPts val="2200"/>
            </a:pPr>
            <a:r>
              <a:rPr lang="el-GR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〈</a:t>
            </a:r>
            <a:r>
              <a:rPr lang="el-GR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Ψ</a:t>
            </a:r>
            <a:r>
              <a:rPr lang="en-US" sz="2400" b="1" baseline="-25000" dirty="0" smtClean="0">
                <a:solidFill>
                  <a:schemeClr val="tx1"/>
                </a:solidFill>
                <a:latin typeface="Darker Grotesque SemiBold" panose="020B0604020202020204" charset="0"/>
              </a:rPr>
              <a:t>1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|</a:t>
            </a:r>
            <a:r>
              <a:rPr lang="pt-BR" sz="2400" b="1" dirty="0">
                <a:latin typeface="Darker Grotesque SemiBold" panose="020B0604020202020204" charset="0"/>
              </a:rPr>
              <a:t>Ψ</a:t>
            </a:r>
            <a:r>
              <a:rPr lang="pt-BR" sz="2400" b="1" baseline="-25000" dirty="0">
                <a:latin typeface="Darker Grotesque SemiBold" panose="020B0604020202020204" charset="0"/>
              </a:rPr>
              <a:t>1</a:t>
            </a:r>
            <a:r>
              <a:rPr lang="pt-BR" sz="2400" b="1" dirty="0" smtClean="0">
                <a:latin typeface="Darker Grotesque SemiBold" panose="020B0604020202020204" charset="0"/>
              </a:rPr>
              <a:t>〉=1</a:t>
            </a:r>
            <a:endParaRPr lang="en-US" sz="2400" b="1" dirty="0" smtClean="0">
              <a:solidFill>
                <a:schemeClr val="tx1"/>
              </a:solidFill>
              <a:latin typeface="Darker Grotesque SemiBold" panose="020B0604020202020204" charset="0"/>
            </a:endParaRPr>
          </a:p>
          <a:p>
            <a:pPr marL="88900" algn="ctr">
              <a:lnSpc>
                <a:spcPct val="200000"/>
              </a:lnSpc>
              <a:buClr>
                <a:schemeClr val="dk2"/>
              </a:buClr>
              <a:buSzPts val="2200"/>
            </a:pPr>
            <a:r>
              <a:rPr lang="pt-BR" sz="2400" b="1" dirty="0">
                <a:latin typeface="Darker Grotesque SemiBold" panose="020B0604020202020204" charset="0"/>
              </a:rPr>
              <a:t>|</a:t>
            </a:r>
            <a:r>
              <a:rPr lang="pt-BR" sz="2400" b="1" dirty="0" smtClean="0">
                <a:latin typeface="Darker Grotesque SemiBold" panose="020B0604020202020204" charset="0"/>
              </a:rPr>
              <a:t>Ψ</a:t>
            </a:r>
            <a:r>
              <a:rPr lang="pt-BR" sz="2400" b="1" baseline="-25000" dirty="0" smtClean="0">
                <a:latin typeface="Darker Grotesque SemiBold" panose="020B0604020202020204" charset="0"/>
              </a:rPr>
              <a:t>1</a:t>
            </a:r>
            <a:r>
              <a:rPr lang="pt-BR" sz="2400" b="1" dirty="0" smtClean="0">
                <a:latin typeface="Darker Grotesque SemiBold" panose="020B0604020202020204" charset="0"/>
              </a:rPr>
              <a:t>〉</a:t>
            </a:r>
            <a:r>
              <a:rPr lang="ru-RU" sz="2400" b="1" dirty="0" smtClean="0"/>
              <a:t> </a:t>
            </a:r>
            <a:r>
              <a:rPr lang="ru-RU" sz="2400" b="1" dirty="0"/>
              <a:t>= </a:t>
            </a:r>
            <a:r>
              <a:rPr lang="pt-BR" sz="2400" b="1" dirty="0">
                <a:latin typeface="Darker Grotesque SemiBold" panose="020B0604020202020204" charset="0"/>
              </a:rPr>
              <a:t>|</a:t>
            </a:r>
            <a:r>
              <a:rPr lang="pt-BR" sz="2400" b="1" dirty="0" smtClean="0">
                <a:latin typeface="Darker Grotesque SemiBold" panose="020B0604020202020204" charset="0"/>
              </a:rPr>
              <a:t>Ψ</a:t>
            </a:r>
            <a:r>
              <a:rPr lang="pt-BR" sz="2400" b="1" baseline="-25000" dirty="0" smtClean="0">
                <a:latin typeface="Darker Grotesque SemiBold" panose="020B0604020202020204" charset="0"/>
              </a:rPr>
              <a:t>1</a:t>
            </a:r>
            <a:r>
              <a:rPr lang="pt-BR" sz="2400" b="1" dirty="0" smtClean="0">
                <a:latin typeface="Darker Grotesque SemiBold" panose="020B0604020202020204" charset="0"/>
              </a:rPr>
              <a:t>〉</a:t>
            </a:r>
            <a:r>
              <a:rPr lang="ru-RU" sz="2400" b="1" dirty="0" smtClean="0"/>
              <a:t> </a:t>
            </a:r>
            <a:r>
              <a:rPr lang="ru-RU" sz="2400" b="1" dirty="0"/>
              <a:t>(</a:t>
            </a:r>
            <a:r>
              <a:rPr lang="el-GR" sz="2400" b="1" dirty="0" smtClean="0"/>
              <a:t>α</a:t>
            </a:r>
            <a:r>
              <a:rPr lang="en-US" sz="2400" b="1" baseline="-25000" dirty="0" smtClean="0"/>
              <a:t>1</a:t>
            </a:r>
            <a:r>
              <a:rPr lang="en-US" sz="2400" b="1" dirty="0" smtClean="0"/>
              <a:t>,</a:t>
            </a:r>
            <a:r>
              <a:rPr lang="el-GR" sz="2400" b="1" dirty="0" smtClean="0"/>
              <a:t>β</a:t>
            </a:r>
            <a:r>
              <a:rPr lang="en-US" sz="2400" b="1" baseline="-25000" dirty="0" smtClean="0"/>
              <a:t>1</a:t>
            </a:r>
            <a:r>
              <a:rPr lang="en-US" sz="2400" b="1" dirty="0" smtClean="0"/>
              <a:t>,…)</a:t>
            </a:r>
            <a:endParaRPr lang="ru-RU" sz="2400" b="1" dirty="0"/>
          </a:p>
          <a:p>
            <a:pPr marL="88900" algn="ctr">
              <a:lnSpc>
                <a:spcPct val="200000"/>
              </a:lnSpc>
              <a:buClr>
                <a:schemeClr val="dk2"/>
              </a:buClr>
              <a:buSzPts val="2200"/>
            </a:pPr>
            <a:endParaRPr lang="ru-RU" sz="2400" b="1" dirty="0" smtClean="0">
              <a:solidFill>
                <a:schemeClr val="tx1"/>
              </a:solidFill>
              <a:latin typeface="Darker Grotesque SemiBold" panose="020B060402020202020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323672" y="2117124"/>
            <a:ext cx="58683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algn="ctr">
              <a:lnSpc>
                <a:spcPct val="200000"/>
              </a:lnSpc>
              <a:buClr>
                <a:schemeClr val="dk2"/>
              </a:buClr>
              <a:buSzPts val="2200"/>
            </a:pP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E</a:t>
            </a:r>
            <a:r>
              <a:rPr lang="en-US" sz="2400" b="1" baseline="-25000" dirty="0">
                <a:solidFill>
                  <a:schemeClr val="tx1"/>
                </a:solidFill>
                <a:latin typeface="Darker Grotesque SemiBold" panose="020B0604020202020204" charset="0"/>
              </a:rPr>
              <a:t>2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=min[E]</a:t>
            </a:r>
          </a:p>
          <a:p>
            <a:pPr marL="88900" algn="ctr">
              <a:lnSpc>
                <a:spcPct val="200000"/>
              </a:lnSpc>
              <a:buClr>
                <a:schemeClr val="dk2"/>
              </a:buClr>
              <a:buSzPts val="2200"/>
            </a:pPr>
            <a:r>
              <a:rPr lang="el-GR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〈</a:t>
            </a:r>
            <a:r>
              <a:rPr lang="el-GR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Ψ</a:t>
            </a:r>
            <a:r>
              <a:rPr lang="en-US" sz="2400" b="1" baseline="-25000" dirty="0" smtClean="0">
                <a:solidFill>
                  <a:schemeClr val="tx1"/>
                </a:solidFill>
                <a:latin typeface="Darker Grotesque SemiBold" panose="020B0604020202020204" charset="0"/>
              </a:rPr>
              <a:t>2</a:t>
            </a:r>
            <a:r>
              <a:rPr lang="el-GR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Darker Grotesque SemiBold" panose="020B0604020202020204" charset="0"/>
              </a:rPr>
              <a:t>|</a:t>
            </a:r>
            <a:r>
              <a:rPr lang="pt-BR" sz="2400" b="1" dirty="0" smtClean="0">
                <a:latin typeface="Darker Grotesque SemiBold" panose="020B0604020202020204" charset="0"/>
              </a:rPr>
              <a:t>Ψ</a:t>
            </a:r>
            <a:r>
              <a:rPr lang="pt-BR" sz="2400" b="1" baseline="-25000" dirty="0" smtClean="0">
                <a:latin typeface="Darker Grotesque SemiBold" panose="020B0604020202020204" charset="0"/>
              </a:rPr>
              <a:t>2</a:t>
            </a:r>
            <a:r>
              <a:rPr lang="pt-BR" sz="2400" b="1" dirty="0" smtClean="0">
                <a:latin typeface="Darker Grotesque SemiBold" panose="020B0604020202020204" charset="0"/>
              </a:rPr>
              <a:t>〉=1</a:t>
            </a:r>
          </a:p>
          <a:p>
            <a:pPr marL="88900" algn="ctr">
              <a:lnSpc>
                <a:spcPct val="200000"/>
              </a:lnSpc>
              <a:buClr>
                <a:schemeClr val="dk2"/>
              </a:buClr>
              <a:buSzPts val="2200"/>
            </a:pPr>
            <a:r>
              <a:rPr lang="el-GR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〈Ψ</a:t>
            </a:r>
            <a:r>
              <a:rPr lang="en-US" sz="2400" b="1" baseline="-25000" dirty="0">
                <a:solidFill>
                  <a:schemeClr val="tx1"/>
                </a:solidFill>
                <a:latin typeface="Darker Grotesque SemiBold" panose="020B0604020202020204" charset="0"/>
              </a:rPr>
              <a:t>2</a:t>
            </a:r>
            <a:r>
              <a:rPr lang="el-GR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Darker Grotesque SemiBold" panose="020B0604020202020204" charset="0"/>
              </a:rPr>
              <a:t>|</a:t>
            </a:r>
            <a:r>
              <a:rPr lang="pt-BR" sz="2400" b="1" dirty="0" smtClean="0">
                <a:latin typeface="Darker Grotesque SemiBold" panose="020B0604020202020204" charset="0"/>
              </a:rPr>
              <a:t>Ψ</a:t>
            </a:r>
            <a:r>
              <a:rPr lang="pt-BR" sz="2400" b="1" baseline="-25000" dirty="0" smtClean="0">
                <a:latin typeface="Darker Grotesque SemiBold" panose="020B0604020202020204" charset="0"/>
              </a:rPr>
              <a:t>1</a:t>
            </a:r>
            <a:r>
              <a:rPr lang="pt-BR" sz="2400" b="1" dirty="0" smtClean="0">
                <a:latin typeface="Darker Grotesque SemiBold" panose="020B0604020202020204" charset="0"/>
              </a:rPr>
              <a:t>〉=0</a:t>
            </a:r>
            <a:endParaRPr lang="en-US" sz="2400" b="1" dirty="0" smtClean="0">
              <a:solidFill>
                <a:schemeClr val="tx1"/>
              </a:solidFill>
              <a:latin typeface="Darker Grotesque SemiBold" panose="020B0604020202020204" charset="0"/>
            </a:endParaRPr>
          </a:p>
          <a:p>
            <a:pPr marL="88900" algn="ctr">
              <a:lnSpc>
                <a:spcPct val="200000"/>
              </a:lnSpc>
              <a:buClr>
                <a:schemeClr val="dk2"/>
              </a:buClr>
              <a:buSzPts val="2200"/>
            </a:pPr>
            <a:r>
              <a:rPr lang="pt-BR" sz="2400" b="1" dirty="0">
                <a:latin typeface="Darker Grotesque SemiBold" panose="020B0604020202020204" charset="0"/>
              </a:rPr>
              <a:t>|</a:t>
            </a:r>
            <a:r>
              <a:rPr lang="pt-BR" sz="2400" b="1" dirty="0" smtClean="0">
                <a:latin typeface="Darker Grotesque SemiBold" panose="020B0604020202020204" charset="0"/>
              </a:rPr>
              <a:t>Ψ</a:t>
            </a:r>
            <a:r>
              <a:rPr lang="pt-BR" sz="2400" b="1" baseline="-25000" dirty="0" smtClean="0">
                <a:latin typeface="Darker Grotesque SemiBold" panose="020B0604020202020204" charset="0"/>
              </a:rPr>
              <a:t>2</a:t>
            </a:r>
            <a:r>
              <a:rPr lang="pt-BR" sz="2400" b="1" dirty="0" smtClean="0">
                <a:latin typeface="Darker Grotesque SemiBold" panose="020B0604020202020204" charset="0"/>
              </a:rPr>
              <a:t>〉</a:t>
            </a:r>
            <a:r>
              <a:rPr lang="ru-RU" sz="2400" b="1" dirty="0" smtClean="0"/>
              <a:t> </a:t>
            </a:r>
            <a:r>
              <a:rPr lang="ru-RU" sz="2400" b="1" dirty="0"/>
              <a:t>= </a:t>
            </a:r>
            <a:r>
              <a:rPr lang="pt-BR" sz="2400" b="1" dirty="0">
                <a:latin typeface="Darker Grotesque SemiBold" panose="020B0604020202020204" charset="0"/>
              </a:rPr>
              <a:t>|</a:t>
            </a:r>
            <a:r>
              <a:rPr lang="pt-BR" sz="2400" b="1" dirty="0" smtClean="0">
                <a:latin typeface="Darker Grotesque SemiBold" panose="020B0604020202020204" charset="0"/>
              </a:rPr>
              <a:t>Ψ</a:t>
            </a:r>
            <a:r>
              <a:rPr lang="pt-BR" sz="2400" b="1" baseline="-25000" dirty="0" smtClean="0">
                <a:latin typeface="Darker Grotesque SemiBold" panose="020B0604020202020204" charset="0"/>
              </a:rPr>
              <a:t>2</a:t>
            </a:r>
            <a:r>
              <a:rPr lang="pt-BR" sz="2400" b="1" dirty="0" smtClean="0">
                <a:latin typeface="Darker Grotesque SemiBold" panose="020B0604020202020204" charset="0"/>
              </a:rPr>
              <a:t>〉</a:t>
            </a:r>
            <a:r>
              <a:rPr lang="ru-RU" sz="2400" b="1" dirty="0" smtClean="0"/>
              <a:t> </a:t>
            </a:r>
            <a:r>
              <a:rPr lang="ru-RU" sz="2400" b="1" dirty="0"/>
              <a:t>(</a:t>
            </a:r>
            <a:r>
              <a:rPr lang="el-GR" sz="2400" b="1" dirty="0" smtClean="0"/>
              <a:t>α</a:t>
            </a:r>
            <a:r>
              <a:rPr lang="en-US" sz="2400" b="1" baseline="-25000" dirty="0" smtClean="0"/>
              <a:t>2</a:t>
            </a:r>
            <a:r>
              <a:rPr lang="en-US" sz="2400" b="1" dirty="0" smtClean="0"/>
              <a:t>,</a:t>
            </a:r>
            <a:r>
              <a:rPr lang="el-GR" sz="2400" b="1" dirty="0" smtClean="0"/>
              <a:t>β</a:t>
            </a:r>
            <a:r>
              <a:rPr lang="en-US" sz="2400" b="1" baseline="-25000" dirty="0" smtClean="0"/>
              <a:t>2</a:t>
            </a:r>
            <a:r>
              <a:rPr lang="en-US" sz="2400" b="1" dirty="0" smtClean="0"/>
              <a:t>,…)</a:t>
            </a:r>
          </a:p>
          <a:p>
            <a:pPr marL="88900" algn="ctr">
              <a:lnSpc>
                <a:spcPct val="200000"/>
              </a:lnSpc>
              <a:buClr>
                <a:schemeClr val="dk2"/>
              </a:buClr>
              <a:buSzPts val="2200"/>
            </a:pPr>
            <a:r>
              <a:rPr lang="en-US" sz="2400" b="1" dirty="0" smtClean="0"/>
              <a:t>…</a:t>
            </a:r>
            <a:endParaRPr lang="ru-RU" sz="2400" b="1" dirty="0"/>
          </a:p>
          <a:p>
            <a:pPr marL="88900" algn="ctr">
              <a:lnSpc>
                <a:spcPct val="200000"/>
              </a:lnSpc>
              <a:buClr>
                <a:schemeClr val="dk2"/>
              </a:buClr>
              <a:buSzPts val="2200"/>
            </a:pPr>
            <a:endParaRPr lang="ru-RU" sz="2400" b="1" dirty="0" smtClean="0">
              <a:solidFill>
                <a:schemeClr val="tx1"/>
              </a:solidFill>
              <a:latin typeface="Darker Grotesque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44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b="1" dirty="0" smtClean="0">
                <a:sym typeface="Darker Grotesque SemiBold"/>
              </a:rPr>
              <a:t>Треугольный профиль</a:t>
            </a:r>
            <a:endParaRPr lang="ru-RU" b="1" dirty="0"/>
          </a:p>
        </p:txBody>
      </p:sp>
      <p:sp>
        <p:nvSpPr>
          <p:cNvPr id="272" name="Google Shape;272;p20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Прямоугольник 15"/>
          <p:cNvSpPr/>
          <p:nvPr/>
        </p:nvSpPr>
        <p:spPr>
          <a:xfrm>
            <a:off x="19050" y="5375274"/>
            <a:ext cx="425450" cy="1482725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865708" y="420130"/>
            <a:ext cx="988541" cy="815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128970" y="2117124"/>
                <a:ext cx="5868328" cy="1798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8900" lvl="1">
                  <a:buClr>
                    <a:schemeClr val="dk2"/>
                  </a:buClr>
                  <a:buSzPts val="2200"/>
                </a:pPr>
                <a:r>
                  <a:rPr lang="ru-RU" sz="2400" b="1" dirty="0" smtClean="0">
                    <a:latin typeface="Darker Grotesque SemiBold" panose="020B0604020202020204" charset="0"/>
                  </a:rPr>
                  <a:t>	Профиль </a:t>
                </a:r>
                <a:r>
                  <a:rPr lang="ru-RU" sz="2400" b="1" dirty="0">
                    <a:latin typeface="Darker Grotesque SemiBold" panose="020B0604020202020204" charset="0"/>
                  </a:rPr>
                  <a:t>– треугольный.</a:t>
                </a:r>
              </a:p>
              <a:p>
                <a:pPr marL="88900">
                  <a:buClr>
                    <a:schemeClr val="dk2"/>
                  </a:buClr>
                  <a:buSzPts val="2200"/>
                </a:pPr>
                <a:r>
                  <a:rPr lang="ru-RU" sz="2400" b="1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Базисная функция – кривая </a:t>
                </a:r>
                <a:r>
                  <a:rPr lang="ru-RU" sz="2400" b="1" dirty="0" err="1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габора</a:t>
                </a:r>
                <a:r>
                  <a:rPr lang="ru-RU" sz="2400" b="1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:</a:t>
                </a:r>
              </a:p>
              <a:p>
                <a:pPr marL="88900" algn="ctr">
                  <a:buClr>
                    <a:schemeClr val="dk2"/>
                  </a:buClr>
                  <a:buSzPts val="2200"/>
                </a:pPr>
                <a:r>
                  <a:rPr lang="pt-BR" sz="2400" b="1" dirty="0" smtClean="0">
                    <a:latin typeface="Darker Grotesque SemiBold" panose="020B0604020202020204" charset="0"/>
                  </a:rPr>
                  <a:t>Ψ</a:t>
                </a:r>
                <a14:m>
                  <m:oMath xmlns:m="http://schemas.openxmlformats.org/officeDocument/2006/math">
                    <m:r>
                      <a:rPr lang="ru-RU" sz="24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A</m:t>
                    </m:r>
                    <m:func>
                      <m:func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ru-RU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ru-RU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ru-RU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  <m:r>
                                          <a:rPr lang="ru-RU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μ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ru-RU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ru-RU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ru-RU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p>
                                    <m:r>
                                      <a:rPr lang="ru-RU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cos</m:t>
                    </m:r>
                    <m:r>
                      <a:rPr lang="ru-RU" sz="240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4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λ</m:t>
                        </m:r>
                      </m:den>
                    </m:f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x</m:t>
                    </m:r>
                    <m:r>
                      <a:rPr lang="ru-RU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ru-RU" sz="2400" b="1" dirty="0" smtClean="0">
                  <a:solidFill>
                    <a:schemeClr val="tx1"/>
                  </a:solidFill>
                  <a:latin typeface="Darker Grotesque SemiBold" panose="020B0604020202020204" charset="0"/>
                </a:endParaRPr>
              </a:p>
              <a:p>
                <a:pPr marL="88900" algn="ctr">
                  <a:buClr>
                    <a:schemeClr val="dk2"/>
                  </a:buClr>
                  <a:buSzPts val="2200"/>
                </a:pPr>
                <a:r>
                  <a:rPr lang="el-GR" sz="2400" b="1" dirty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〈</a:t>
                </a:r>
                <a:r>
                  <a:rPr lang="el-GR" sz="2400" b="1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Ψ</a:t>
                </a:r>
                <a:r>
                  <a:rPr lang="en-US" sz="2400" b="1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|</a:t>
                </a:r>
                <a:r>
                  <a:rPr lang="pt-BR" sz="2400" b="1" dirty="0" smtClean="0">
                    <a:latin typeface="Darker Grotesque SemiBold" panose="020B0604020202020204" charset="0"/>
                  </a:rPr>
                  <a:t>Ψ〉=1</a:t>
                </a:r>
                <a:endParaRPr lang="pt-BR" sz="2400" b="1" dirty="0">
                  <a:latin typeface="Darker Grotesque SemiBold" panose="020B0604020202020204" charset="0"/>
                </a:endParaRPr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70" y="2117124"/>
                <a:ext cx="5868328" cy="1798441"/>
              </a:xfrm>
              <a:prstGeom prst="rect">
                <a:avLst/>
              </a:prstGeom>
              <a:blipFill rotWithShape="0">
                <a:blip r:embed="rId3"/>
                <a:stretch>
                  <a:fillRect t="-3390" b="-67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375" y="1849625"/>
            <a:ext cx="4943475" cy="3848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6727374" y="5905661"/>
                <a:ext cx="504892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b="1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Ожидаем:</a:t>
                </a:r>
              </a:p>
              <a:p>
                <a:pPr algn="ctr"/>
                <a:r>
                  <a:rPr lang="el-GR" dirty="0"/>
                  <a:t>λ=2</a:t>
                </a:r>
                <a:r>
                  <a:rPr lang="en-US" dirty="0" smtClean="0"/>
                  <a:t>L</a:t>
                </a:r>
                <a:r>
                  <a:rPr lang="ru-RU" dirty="0" smtClean="0"/>
                  <a:t>, </a:t>
                </a:r>
                <a:r>
                  <a:rPr lang="el-GR" dirty="0"/>
                  <a:t>3σ=</a:t>
                </a:r>
                <a:r>
                  <a:rPr lang="en-US" dirty="0" smtClean="0"/>
                  <a:t>L/3</a:t>
                </a:r>
                <a:r>
                  <a:rPr lang="ru-RU" dirty="0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μ</m:t>
                    </m:r>
                    <m:r>
                      <a:rPr lang="ru-RU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74" y="5905661"/>
                <a:ext cx="5048925" cy="523220"/>
              </a:xfrm>
              <a:prstGeom prst="rect">
                <a:avLst/>
              </a:prstGeom>
              <a:blipFill rotWithShape="0">
                <a:blip r:embed="rId5"/>
                <a:stretch>
                  <a:fillRect t="-3488" b="-104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ямоугольник 9"/>
          <p:cNvSpPr/>
          <p:nvPr/>
        </p:nvSpPr>
        <p:spPr>
          <a:xfrm>
            <a:off x="8179055" y="1332770"/>
            <a:ext cx="32944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*решение задачи в файле </a:t>
            </a:r>
            <a:r>
              <a:rPr lang="en-US" b="1" dirty="0" err="1" smtClean="0">
                <a:solidFill>
                  <a:schemeClr val="bg1"/>
                </a:solidFill>
              </a:rPr>
              <a:t>rand.mat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27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b="1" dirty="0" smtClean="0">
                <a:sym typeface="Darker Grotesque SemiBold"/>
              </a:rPr>
              <a:t>Треугольный профиль</a:t>
            </a:r>
            <a:endParaRPr lang="ru-RU" b="1" dirty="0"/>
          </a:p>
        </p:txBody>
      </p:sp>
      <p:sp>
        <p:nvSpPr>
          <p:cNvPr id="272" name="Google Shape;272;p20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Прямоугольник 15"/>
          <p:cNvSpPr/>
          <p:nvPr/>
        </p:nvSpPr>
        <p:spPr>
          <a:xfrm>
            <a:off x="19050" y="5375274"/>
            <a:ext cx="425450" cy="1482725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865708" y="420130"/>
            <a:ext cx="988541" cy="815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6727374" y="5905661"/>
                <a:ext cx="5048925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b="1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Получили:</a:t>
                </a:r>
              </a:p>
              <a:p>
                <a:pPr algn="ctr"/>
                <a:r>
                  <a:rPr lang="el-GR" dirty="0" smtClean="0"/>
                  <a:t>λ=2</a:t>
                </a:r>
                <a:r>
                  <a:rPr lang="en-US" dirty="0"/>
                  <a:t>.</a:t>
                </a:r>
                <a:r>
                  <a:rPr lang="en-US" dirty="0" smtClean="0"/>
                  <a:t>06*L</a:t>
                </a:r>
                <a:r>
                  <a:rPr lang="ru-RU" dirty="0" smtClean="0"/>
                  <a:t>, </a:t>
                </a:r>
                <a:r>
                  <a:rPr lang="el-GR" dirty="0" smtClean="0"/>
                  <a:t>σ=</a:t>
                </a:r>
                <a:r>
                  <a:rPr lang="en-US" dirty="0" smtClean="0"/>
                  <a:t>L*0.09</a:t>
                </a:r>
                <a:r>
                  <a:rPr lang="ru-RU" dirty="0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μ</m:t>
                    </m:r>
                    <m:r>
                      <a:rPr lang="ru-RU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 smtClean="0"/>
              </a:p>
              <a:p>
                <a:pPr algn="ctr"/>
                <a:r>
                  <a:rPr lang="el-GR" dirty="0"/>
                  <a:t>ϵ </a:t>
                </a:r>
                <a:r>
                  <a:rPr lang="ru-RU" dirty="0"/>
                  <a:t>= 0.</a:t>
                </a:r>
                <a:r>
                  <a:rPr lang="en-US" dirty="0" smtClean="0"/>
                  <a:t>55</a:t>
                </a:r>
                <a:r>
                  <a:rPr lang="ru-RU" dirty="0" smtClean="0"/>
                  <a:t>%</a:t>
                </a:r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74" y="5905661"/>
                <a:ext cx="5048925" cy="738664"/>
              </a:xfrm>
              <a:prstGeom prst="rect">
                <a:avLst/>
              </a:prstGeom>
              <a:blipFill rotWithShape="0">
                <a:blip r:embed="rId3"/>
                <a:stretch>
                  <a:fillRect t="-2479" b="-74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75" y="2099359"/>
            <a:ext cx="2412571" cy="20564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8746" y="2096502"/>
            <a:ext cx="2322941" cy="2059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6634" y="4464908"/>
            <a:ext cx="2445240" cy="22316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6087" y="1912312"/>
            <a:ext cx="4555395" cy="38781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766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b="1" dirty="0" smtClean="0">
                <a:sym typeface="Darker Grotesque SemiBold"/>
              </a:rPr>
              <a:t>Ступенчатый профиль</a:t>
            </a:r>
            <a:endParaRPr lang="ru-RU" b="1" dirty="0"/>
          </a:p>
        </p:txBody>
      </p:sp>
      <p:sp>
        <p:nvSpPr>
          <p:cNvPr id="272" name="Google Shape;272;p20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Прямоугольник 15"/>
          <p:cNvSpPr/>
          <p:nvPr/>
        </p:nvSpPr>
        <p:spPr>
          <a:xfrm>
            <a:off x="19050" y="5375274"/>
            <a:ext cx="425450" cy="1482725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865708" y="420130"/>
            <a:ext cx="988541" cy="815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134456" y="1811755"/>
                <a:ext cx="11922987" cy="1059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8900" lvl="1" algn="ctr">
                  <a:buClr>
                    <a:schemeClr val="dk2"/>
                  </a:buClr>
                  <a:buSzPts val="2200"/>
                </a:pPr>
                <a:r>
                  <a:rPr lang="ru-RU" sz="2400" b="1" dirty="0" smtClean="0">
                    <a:latin typeface="Darker Grotesque SemiBold" panose="020B0604020202020204" charset="0"/>
                  </a:rPr>
                  <a:t>	Профиль </a:t>
                </a:r>
                <a:r>
                  <a:rPr lang="ru-RU" sz="2400" b="1" dirty="0">
                    <a:latin typeface="Darker Grotesque SemiBold" panose="020B0604020202020204" charset="0"/>
                  </a:rPr>
                  <a:t>– </a:t>
                </a:r>
                <a:r>
                  <a:rPr lang="ru-RU" sz="2400" b="1" dirty="0" smtClean="0">
                    <a:latin typeface="Darker Grotesque SemiBold" panose="020B0604020202020204" charset="0"/>
                  </a:rPr>
                  <a:t>ступенька.</a:t>
                </a:r>
                <a:r>
                  <a:rPr lang="en-US" sz="2400" b="1" dirty="0" smtClean="0">
                    <a:latin typeface="Darker Grotesque SemiBold" panose="020B0604020202020204" charset="0"/>
                  </a:rPr>
                  <a:t> </a:t>
                </a:r>
                <a:r>
                  <a:rPr lang="ru-RU" sz="2400" b="1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Базисная функция – кривая </a:t>
                </a:r>
                <a:r>
                  <a:rPr lang="ru-RU" sz="2400" b="1" dirty="0" err="1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габора</a:t>
                </a:r>
                <a:r>
                  <a:rPr lang="ru-RU" sz="2400" b="1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:</a:t>
                </a:r>
              </a:p>
              <a:p>
                <a:pPr marL="88900" algn="ctr">
                  <a:buClr>
                    <a:schemeClr val="dk2"/>
                  </a:buClr>
                  <a:buSzPts val="2200"/>
                </a:pPr>
                <a:r>
                  <a:rPr lang="pt-BR" sz="2400" b="1" dirty="0" smtClean="0">
                    <a:latin typeface="Darker Grotesque SemiBold" panose="020B0604020202020204" charset="0"/>
                  </a:rPr>
                  <a:t>Ψ</a:t>
                </a:r>
                <a14:m>
                  <m:oMath xmlns:m="http://schemas.openxmlformats.org/officeDocument/2006/math">
                    <m:r>
                      <a:rPr lang="ru-RU" sz="24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A</m:t>
                    </m:r>
                    <m:func>
                      <m:func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ru-RU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ru-RU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ru-RU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  <m:r>
                                          <a:rPr lang="ru-RU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μ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ru-RU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ru-RU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ru-RU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p>
                                    <m:r>
                                      <a:rPr lang="ru-RU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π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λ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400" b="1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	</a:t>
                </a:r>
                <a:r>
                  <a:rPr lang="el-GR" sz="2400" b="1" dirty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〈</a:t>
                </a:r>
                <a:r>
                  <a:rPr lang="el-GR" sz="2400" b="1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Ψ</a:t>
                </a:r>
                <a:r>
                  <a:rPr lang="en-US" sz="2400" b="1" dirty="0" smtClean="0">
                    <a:solidFill>
                      <a:schemeClr val="tx1"/>
                    </a:solidFill>
                    <a:latin typeface="Darker Grotesque SemiBold" panose="020B0604020202020204" charset="0"/>
                  </a:rPr>
                  <a:t>|</a:t>
                </a:r>
                <a:r>
                  <a:rPr lang="pt-BR" sz="2400" b="1" dirty="0" smtClean="0">
                    <a:latin typeface="Darker Grotesque SemiBold" panose="020B0604020202020204" charset="0"/>
                  </a:rPr>
                  <a:t>Ψ〉=1</a:t>
                </a:r>
                <a:endParaRPr lang="pt-BR" sz="2400" b="1" dirty="0">
                  <a:latin typeface="Darker Grotesque SemiBold" panose="020B0604020202020204" charset="0"/>
                </a:endParaRPr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56" y="1811755"/>
                <a:ext cx="11922987" cy="1059777"/>
              </a:xfrm>
              <a:prstGeom prst="rect">
                <a:avLst/>
              </a:prstGeom>
              <a:blipFill rotWithShape="0">
                <a:blip r:embed="rId3"/>
                <a:stretch>
                  <a:fillRect t="-5747" b="-402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33" y="3144560"/>
            <a:ext cx="4335791" cy="34102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6359" y="3087692"/>
            <a:ext cx="4043619" cy="34671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Прямоугольник 7"/>
          <p:cNvSpPr/>
          <p:nvPr/>
        </p:nvSpPr>
        <p:spPr>
          <a:xfrm>
            <a:off x="5601315" y="3275112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sz="1800" dirty="0"/>
              <a:t>ϵ </a:t>
            </a:r>
            <a:r>
              <a:rPr lang="ru-RU" sz="1800" dirty="0"/>
              <a:t>= </a:t>
            </a:r>
            <a:r>
              <a:rPr lang="en-US" sz="1800" dirty="0" smtClean="0">
                <a:latin typeface="Darker Grotesque SemiBold" panose="020B0604020202020204" charset="0"/>
              </a:rPr>
              <a:t>22</a:t>
            </a:r>
            <a:r>
              <a:rPr lang="ru-RU" sz="1800" dirty="0" smtClean="0"/>
              <a:t>%</a:t>
            </a:r>
            <a:endParaRPr lang="ru-RU" sz="1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8179055" y="1332770"/>
            <a:ext cx="32944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*решение задачи в файле </a:t>
            </a:r>
            <a:r>
              <a:rPr lang="en-US" b="1" dirty="0" err="1" smtClean="0">
                <a:solidFill>
                  <a:schemeClr val="bg1"/>
                </a:solidFill>
              </a:rPr>
              <a:t>rand.mat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49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sz="3200" dirty="0" smtClean="0"/>
              <a:t>	Каждый </a:t>
            </a:r>
            <a:r>
              <a:rPr lang="ru-RU" sz="3200" dirty="0"/>
              <a:t>из рассмотренных методов имеет свои преимущества и пригоден только для определенного класса задач. </a:t>
            </a:r>
          </a:p>
        </p:txBody>
      </p:sp>
      <p:sp>
        <p:nvSpPr>
          <p:cNvPr id="9" name="Заголовок 8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Вывод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0898659" y="420130"/>
            <a:ext cx="856736" cy="848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-74141" y="5618205"/>
            <a:ext cx="370703" cy="1239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01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Google Shape;213;p18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342899" y="1914525"/>
                <a:ext cx="5676901" cy="3931481"/>
              </a:xfrm>
              <a:prstGeom prst="rect">
                <a:avLst/>
              </a:prstGeom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ru-RU" b="1" dirty="0" smtClean="0">
                    <a:sym typeface="Darker Grotesque"/>
                  </a:rPr>
                  <a:t>	Применимость:  Гамильтониан</a:t>
                </a:r>
                <a:r>
                  <a:rPr lang="en-US" b="1" dirty="0" smtClean="0">
                    <a:sym typeface="Darker Grotesque"/>
                  </a:rPr>
                  <a:t> </a:t>
                </a:r>
                <a:r>
                  <a:rPr lang="en-US" b="1" u="sng" dirty="0"/>
                  <a:t>H</a:t>
                </a:r>
                <a:r>
                  <a:rPr lang="en-US" sz="2000" b="1" u="sng" dirty="0" smtClean="0"/>
                  <a:t> </a:t>
                </a:r>
                <a:r>
                  <a:rPr lang="ru-RU" b="1" dirty="0" smtClean="0">
                    <a:sym typeface="Darker Grotesque"/>
                  </a:rPr>
                  <a:t>системы можно представить  в виде:</a:t>
                </a:r>
              </a:p>
              <a:p>
                <a:pPr marL="0" lvl="0" indent="0" algn="ctr">
                  <a:buNone/>
                </a:pPr>
                <a:r>
                  <a:rPr lang="en-US" sz="2400" b="1" u="sng" dirty="0"/>
                  <a:t>H= H</a:t>
                </a:r>
                <a:r>
                  <a:rPr lang="en-US" sz="2400" b="1" baseline="-25000" dirty="0"/>
                  <a:t>0</a:t>
                </a:r>
                <a:r>
                  <a:rPr lang="ru-RU" sz="2400" b="1" dirty="0" smtClean="0"/>
                  <a:t>+</a:t>
                </a:r>
                <a:r>
                  <a:rPr lang="el-GR" sz="2400" dirty="0"/>
                  <a:t> </a:t>
                </a:r>
                <a:r>
                  <a:rPr lang="el-GR" sz="2400" dirty="0" smtClean="0"/>
                  <a:t>λ</a:t>
                </a:r>
                <a:r>
                  <a:rPr lang="en-US" sz="2400" b="1" u="sng" dirty="0" smtClean="0"/>
                  <a:t>V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ru-RU" dirty="0" smtClean="0"/>
              </a:p>
              <a:p>
                <a:pPr marL="0" lvl="0" indent="0">
                  <a:buNone/>
                </a:pPr>
                <a:r>
                  <a:rPr lang="ru-RU" dirty="0" smtClean="0"/>
                  <a:t>где</a:t>
                </a:r>
                <a:r>
                  <a:rPr lang="en-US" dirty="0" smtClean="0"/>
                  <a:t> </a:t>
                </a:r>
                <a:r>
                  <a:rPr lang="en-US" sz="2400" b="1" u="sng" dirty="0" smtClean="0"/>
                  <a:t>H</a:t>
                </a:r>
                <a:r>
                  <a:rPr lang="en-US" sz="2400" b="1" baseline="-25000" dirty="0" smtClean="0"/>
                  <a:t>0</a:t>
                </a:r>
                <a:r>
                  <a:rPr lang="ru-RU" dirty="0" smtClean="0"/>
                  <a:t>- гамильтониан системы, имеющей аналитическое решение,</a:t>
                </a:r>
              </a:p>
              <a:p>
                <a:pPr marL="0" lvl="0" indent="0">
                  <a:buNone/>
                </a:pPr>
                <a:r>
                  <a:rPr lang="el-GR" dirty="0" smtClean="0"/>
                  <a:t>λ</a:t>
                </a:r>
                <a:r>
                  <a:rPr lang="en-US" dirty="0" smtClean="0"/>
                  <a:t> &lt;&lt; 1 </a:t>
                </a:r>
                <a:r>
                  <a:rPr lang="ru-RU" dirty="0" smtClean="0"/>
                  <a:t>–константа связи</a:t>
                </a:r>
                <a:r>
                  <a:rPr lang="en-US" dirty="0" smtClean="0"/>
                  <a:t>,</a:t>
                </a:r>
              </a:p>
              <a:p>
                <a:pPr marL="0" lvl="0" indent="0">
                  <a:buNone/>
                </a:pPr>
                <a:r>
                  <a:rPr lang="en-US" sz="2000" b="1" u="sng" dirty="0" smtClean="0"/>
                  <a:t>V</a:t>
                </a:r>
                <a:r>
                  <a:rPr lang="en-US" sz="2000" b="1" dirty="0" smtClean="0"/>
                  <a:t> </a:t>
                </a:r>
                <a:r>
                  <a:rPr lang="en-US" dirty="0" smtClean="0"/>
                  <a:t>-</a:t>
                </a:r>
                <a:r>
                  <a:rPr lang="ru-RU" dirty="0" smtClean="0"/>
                  <a:t> </a:t>
                </a:r>
                <a:r>
                  <a:rPr lang="ru-RU" dirty="0"/>
                  <a:t>оператор </a:t>
                </a:r>
                <a:r>
                  <a:rPr lang="ru-RU" dirty="0" smtClean="0"/>
                  <a:t>возмущения.</a:t>
                </a:r>
                <a:endParaRPr dirty="0"/>
              </a:p>
            </p:txBody>
          </p:sp>
        </mc:Choice>
        <mc:Fallback xmlns="">
          <p:sp>
            <p:nvSpPr>
              <p:cNvPr id="213" name="Google Shape;213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3"/>
              </p:nvPr>
            </p:nvSpPr>
            <p:spPr>
              <a:xfrm>
                <a:off x="342899" y="1914525"/>
                <a:ext cx="5676901" cy="3931481"/>
              </a:xfrm>
              <a:prstGeom prst="rect">
                <a:avLst/>
              </a:prstGeom>
              <a:blipFill rotWithShape="0">
                <a:blip r:embed="rId3"/>
                <a:stretch>
                  <a:fillRect l="-8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Google Shape;223;p18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Прямоугольник 15"/>
          <p:cNvSpPr/>
          <p:nvPr/>
        </p:nvSpPr>
        <p:spPr>
          <a:xfrm>
            <a:off x="19050" y="5375275"/>
            <a:ext cx="425450" cy="1466056"/>
          </a:xfrm>
          <a:prstGeom prst="rect">
            <a:avLst/>
          </a:prstGeom>
          <a:solidFill>
            <a:srgbClr val="EFEFEF"/>
          </a:solidFill>
          <a:ln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43225" y="288567"/>
            <a:ext cx="6553200" cy="763500"/>
          </a:xfrm>
        </p:spPr>
        <p:txBody>
          <a:bodyPr/>
          <a:lstStyle/>
          <a:p>
            <a:r>
              <a:rPr lang="ru-RU" dirty="0" smtClean="0"/>
              <a:t>Теория возмущений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0858500" y="447675"/>
            <a:ext cx="1019175" cy="771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idx="4"/>
          </p:nvPr>
        </p:nvSpPr>
        <p:spPr>
          <a:xfrm>
            <a:off x="6753225" y="2200277"/>
            <a:ext cx="4772025" cy="571498"/>
          </a:xfrm>
          <a:solidFill>
            <a:srgbClr val="EFEFEF"/>
          </a:solidFill>
          <a:ln w="12700" cmpd="dbl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/>
          <a:lstStyle/>
          <a:p>
            <a:pPr marL="88900" indent="0" algn="ctr">
              <a:buNone/>
            </a:pPr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Теория возмущений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Соединительная линия уступом 5"/>
          <p:cNvCxnSpPr>
            <a:stCxn id="4" idx="2"/>
            <a:endCxn id="8" idx="0"/>
          </p:cNvCxnSpPr>
          <p:nvPr/>
        </p:nvCxnSpPr>
        <p:spPr>
          <a:xfrm rot="5400000">
            <a:off x="8208552" y="2450717"/>
            <a:ext cx="609629" cy="125174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6635750" y="3381404"/>
            <a:ext cx="2503487" cy="523220"/>
          </a:xfrm>
          <a:prstGeom prst="rect">
            <a:avLst/>
          </a:prstGeom>
          <a:solidFill>
            <a:srgbClr val="EFEFEF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u="sng" dirty="0" smtClean="0">
                <a:latin typeface="Darker Grotesque" panose="020B0604020202020204" charset="0"/>
                <a:cs typeface="Darker Grotesque" panose="020B0604020202020204" charset="0"/>
              </a:rPr>
              <a:t>H</a:t>
            </a:r>
            <a:r>
              <a:rPr lang="en-US" b="1" baseline="-25000" dirty="0" smtClean="0">
                <a:latin typeface="Darker Grotesque" panose="020B0604020202020204" charset="0"/>
                <a:cs typeface="Darker Grotesque" panose="020B0604020202020204" charset="0"/>
              </a:rPr>
              <a:t>0</a:t>
            </a:r>
            <a:r>
              <a:rPr lang="en-US" b="1" dirty="0">
                <a:latin typeface="Darker Grotesque" panose="020B0604020202020204" charset="0"/>
                <a:cs typeface="Darker Grotesque" panose="020B0604020202020204" charset="0"/>
              </a:rPr>
              <a:t>,</a:t>
            </a:r>
            <a:r>
              <a:rPr lang="el-GR" dirty="0" smtClean="0">
                <a:latin typeface="Darker Grotesque" panose="020B0604020202020204" charset="0"/>
                <a:cs typeface="Darker Grotesque" panose="020B0604020202020204" charset="0"/>
              </a:rPr>
              <a:t> </a:t>
            </a:r>
            <a:r>
              <a:rPr lang="en-US" b="1" u="sng" dirty="0" smtClean="0">
                <a:latin typeface="Darker Grotesque" panose="020B0604020202020204" charset="0"/>
                <a:cs typeface="Darker Grotesque" panose="020B0604020202020204" charset="0"/>
              </a:rPr>
              <a:t>V</a:t>
            </a:r>
            <a:r>
              <a:rPr lang="en-US" b="1" dirty="0" smtClean="0">
                <a:latin typeface="Darker Grotesque" panose="020B0604020202020204" charset="0"/>
                <a:cs typeface="Darker Grotesque" panose="020B0604020202020204" charset="0"/>
              </a:rPr>
              <a:t> </a:t>
            </a:r>
            <a:r>
              <a:rPr lang="ru-RU" dirty="0" smtClean="0">
                <a:latin typeface="Darker Grotesque" panose="020B0604020202020204" charset="0"/>
                <a:cs typeface="Darker Grotesque" panose="020B0604020202020204" charset="0"/>
              </a:rPr>
              <a:t>не зависят от времени</a:t>
            </a:r>
            <a:endParaRPr lang="ru-RU" dirty="0">
              <a:latin typeface="Darker Grotesque" panose="020B0604020202020204" charset="0"/>
              <a:cs typeface="Darker Grotesque" panose="020B060402020202020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410700" y="3381404"/>
            <a:ext cx="2305050" cy="307777"/>
          </a:xfrm>
          <a:prstGeom prst="rect">
            <a:avLst/>
          </a:prstGeom>
          <a:solidFill>
            <a:srgbClr val="EFEFEF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latin typeface="Darker Grotesque" panose="020B0604020202020204" charset="0"/>
                <a:cs typeface="Darker Grotesque" panose="020B0604020202020204" charset="0"/>
              </a:rPr>
              <a:t>H</a:t>
            </a:r>
            <a:r>
              <a:rPr lang="en-US" b="1" baseline="-25000" dirty="0">
                <a:latin typeface="Darker Grotesque" panose="020B0604020202020204" charset="0"/>
                <a:cs typeface="Darker Grotesque" panose="020B0604020202020204" charset="0"/>
              </a:rPr>
              <a:t>0</a:t>
            </a:r>
            <a:r>
              <a:rPr lang="en-US" b="1" dirty="0">
                <a:latin typeface="Darker Grotesque" panose="020B0604020202020204" charset="0"/>
                <a:cs typeface="Darker Grotesque" panose="020B0604020202020204" charset="0"/>
              </a:rPr>
              <a:t>,</a:t>
            </a:r>
            <a:r>
              <a:rPr lang="el-GR" dirty="0">
                <a:latin typeface="Darker Grotesque" panose="020B0604020202020204" charset="0"/>
                <a:cs typeface="Darker Grotesque" panose="020B0604020202020204" charset="0"/>
              </a:rPr>
              <a:t> </a:t>
            </a:r>
            <a:r>
              <a:rPr lang="en-US" b="1" u="sng" dirty="0">
                <a:latin typeface="Darker Grotesque" panose="020B0604020202020204" charset="0"/>
                <a:cs typeface="Darker Grotesque" panose="020B0604020202020204" charset="0"/>
              </a:rPr>
              <a:t>V</a:t>
            </a:r>
            <a:r>
              <a:rPr lang="en-US" b="1" dirty="0">
                <a:latin typeface="Darker Grotesque" panose="020B0604020202020204" charset="0"/>
                <a:cs typeface="Darker Grotesque" panose="020B0604020202020204" charset="0"/>
              </a:rPr>
              <a:t> </a:t>
            </a:r>
            <a:r>
              <a:rPr lang="ru-RU" dirty="0" smtClean="0">
                <a:latin typeface="Darker Grotesque" panose="020B0604020202020204" charset="0"/>
                <a:cs typeface="Darker Grotesque" panose="020B0604020202020204" charset="0"/>
              </a:rPr>
              <a:t>зависят </a:t>
            </a:r>
            <a:r>
              <a:rPr lang="ru-RU" dirty="0">
                <a:latin typeface="Darker Grotesque" panose="020B0604020202020204" charset="0"/>
                <a:cs typeface="Darker Grotesque" panose="020B0604020202020204" charset="0"/>
              </a:rPr>
              <a:t>от времени</a:t>
            </a:r>
          </a:p>
        </p:txBody>
      </p:sp>
      <p:cxnSp>
        <p:nvCxnSpPr>
          <p:cNvPr id="12" name="Соединительная линия уступом 11"/>
          <p:cNvCxnSpPr>
            <a:stCxn id="4" idx="2"/>
            <a:endCxn id="10" idx="0"/>
          </p:cNvCxnSpPr>
          <p:nvPr/>
        </p:nvCxnSpPr>
        <p:spPr>
          <a:xfrm rot="16200000" flipH="1">
            <a:off x="9546417" y="2364595"/>
            <a:ext cx="609629" cy="142398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6635750" y="4526062"/>
            <a:ext cx="2503487" cy="523220"/>
          </a:xfrm>
          <a:prstGeom prst="rect">
            <a:avLst/>
          </a:prstGeom>
          <a:solidFill>
            <a:srgbClr val="EFEFEF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Стационарная теория возмущений</a:t>
            </a:r>
            <a:endParaRPr lang="ru-RU" dirty="0"/>
          </a:p>
        </p:txBody>
      </p:sp>
      <p:sp>
        <p:nvSpPr>
          <p:cNvPr id="37" name="Прямоугольник 36"/>
          <p:cNvSpPr/>
          <p:nvPr/>
        </p:nvSpPr>
        <p:spPr>
          <a:xfrm>
            <a:off x="9251949" y="4526062"/>
            <a:ext cx="2625725" cy="523220"/>
          </a:xfrm>
          <a:prstGeom prst="rect">
            <a:avLst/>
          </a:prstGeom>
          <a:solidFill>
            <a:srgbClr val="EFEFEF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Нестационарная теория возмущений</a:t>
            </a:r>
            <a:endParaRPr lang="ru-RU" dirty="0"/>
          </a:p>
        </p:txBody>
      </p:sp>
      <p:cxnSp>
        <p:nvCxnSpPr>
          <p:cNvPr id="24" name="Прямая со стрелкой 23"/>
          <p:cNvCxnSpPr>
            <a:stCxn id="8" idx="2"/>
            <a:endCxn id="22" idx="0"/>
          </p:cNvCxnSpPr>
          <p:nvPr/>
        </p:nvCxnSpPr>
        <p:spPr>
          <a:xfrm>
            <a:off x="7887494" y="3904624"/>
            <a:ext cx="0" cy="621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10" idx="2"/>
            <a:endCxn id="37" idx="0"/>
          </p:cNvCxnSpPr>
          <p:nvPr/>
        </p:nvCxnSpPr>
        <p:spPr>
          <a:xfrm>
            <a:off x="10563225" y="3689181"/>
            <a:ext cx="1587" cy="836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5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650"/>
                            </p:stCondLst>
                            <p:childTnLst>
                              <p:par>
                                <p:cTn id="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/>
      <p:bldP spid="4" grpId="0" build="p" animBg="1"/>
      <p:bldP spid="8" grpId="0" animBg="1"/>
      <p:bldP spid="10" grpId="0" animBg="1"/>
      <p:bldP spid="22" grpId="0" animBg="1"/>
      <p:bldP spid="3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6" name="Google Shape;566;p24"/>
          <p:cNvCxnSpPr/>
          <p:nvPr/>
        </p:nvCxnSpPr>
        <p:spPr>
          <a:xfrm>
            <a:off x="7413500" y="5225025"/>
            <a:ext cx="1550100" cy="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7" name="Google Shape;567;p24"/>
          <p:cNvPicPr preferRelativeResize="0"/>
          <p:nvPr/>
        </p:nvPicPr>
        <p:blipFill rotWithShape="1">
          <a:blip r:embed="rId3">
            <a:alphaModFix/>
          </a:blip>
          <a:srcRect l="18412" r="13089"/>
          <a:stretch/>
        </p:blipFill>
        <p:spPr>
          <a:xfrm>
            <a:off x="-102769" y="0"/>
            <a:ext cx="703262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24"/>
          <p:cNvSpPr txBox="1">
            <a:spLocks noGrp="1"/>
          </p:cNvSpPr>
          <p:nvPr>
            <p:ph type="title"/>
          </p:nvPr>
        </p:nvSpPr>
        <p:spPr>
          <a:xfrm>
            <a:off x="7205700" y="2096575"/>
            <a:ext cx="4962000" cy="1341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you!</a:t>
            </a:r>
            <a:endParaRPr sz="6000" dirty="0"/>
          </a:p>
        </p:txBody>
      </p:sp>
      <p:sp>
        <p:nvSpPr>
          <p:cNvPr id="569" name="Google Shape;569;p24"/>
          <p:cNvSpPr txBox="1">
            <a:spLocks noGrp="1"/>
          </p:cNvSpPr>
          <p:nvPr>
            <p:ph type="subTitle" idx="1"/>
          </p:nvPr>
        </p:nvSpPr>
        <p:spPr>
          <a:xfrm>
            <a:off x="7281900" y="3431225"/>
            <a:ext cx="44301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Do you have any questions?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70" name="Google Shape;570;p24"/>
          <p:cNvSpPr/>
          <p:nvPr/>
        </p:nvSpPr>
        <p:spPr>
          <a:xfrm>
            <a:off x="8105815" y="5418678"/>
            <a:ext cx="181070" cy="392601"/>
          </a:xfrm>
          <a:custGeom>
            <a:avLst/>
            <a:gdLst/>
            <a:ahLst/>
            <a:cxnLst/>
            <a:rect l="l" t="t" r="r" b="b"/>
            <a:pathLst>
              <a:path w="7907" h="17146" extrusionOk="0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1" name="Google Shape;571;p24"/>
          <p:cNvGrpSpPr/>
          <p:nvPr/>
        </p:nvGrpSpPr>
        <p:grpSpPr>
          <a:xfrm>
            <a:off x="8638918" y="5409026"/>
            <a:ext cx="411849" cy="411917"/>
            <a:chOff x="5162200" y="4097750"/>
            <a:chExt cx="338385" cy="338414"/>
          </a:xfrm>
        </p:grpSpPr>
        <p:sp>
          <p:nvSpPr>
            <p:cNvPr id="572" name="Google Shape;572;p24"/>
            <p:cNvSpPr/>
            <p:nvPr/>
          </p:nvSpPr>
          <p:spPr>
            <a:xfrm>
              <a:off x="5162200" y="4097750"/>
              <a:ext cx="338385" cy="338414"/>
            </a:xfrm>
            <a:custGeom>
              <a:avLst/>
              <a:gdLst/>
              <a:ahLst/>
              <a:cxnLst/>
              <a:rect l="l" t="t" r="r" b="b"/>
              <a:pathLst>
                <a:path w="11842" h="11843" extrusionOk="0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5245127" y="4179731"/>
              <a:ext cx="173507" cy="174450"/>
            </a:xfrm>
            <a:custGeom>
              <a:avLst/>
              <a:gdLst/>
              <a:ahLst/>
              <a:cxnLst/>
              <a:rect l="l" t="t" r="r" b="b"/>
              <a:pathLst>
                <a:path w="6072" h="6105" extrusionOk="0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5401436" y="4155900"/>
              <a:ext cx="41034" cy="41005"/>
            </a:xfrm>
            <a:custGeom>
              <a:avLst/>
              <a:gdLst/>
              <a:ahLst/>
              <a:cxnLst/>
              <a:rect l="l" t="t" r="r" b="b"/>
              <a:pathLst>
                <a:path w="1436" h="1435" extrusionOk="0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5" name="Google Shape;575;p24"/>
          <p:cNvSpPr/>
          <p:nvPr/>
        </p:nvSpPr>
        <p:spPr>
          <a:xfrm>
            <a:off x="7372925" y="5460061"/>
            <a:ext cx="380848" cy="309834"/>
          </a:xfrm>
          <a:custGeom>
            <a:avLst/>
            <a:gdLst/>
            <a:ahLst/>
            <a:cxnLst/>
            <a:rect l="l" t="t" r="r" b="b"/>
            <a:pathLst>
              <a:path w="16446" h="13378" extrusionOk="0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4"/>
          <p:cNvSpPr txBox="1">
            <a:spLocks noGrp="1"/>
          </p:cNvSpPr>
          <p:nvPr>
            <p:ph type="body" idx="2"/>
          </p:nvPr>
        </p:nvSpPr>
        <p:spPr>
          <a:xfrm>
            <a:off x="7281900" y="3953957"/>
            <a:ext cx="4430100" cy="1231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andrew4ig</a:t>
            </a:r>
            <a:r>
              <a:rPr lang="en" dirty="0" smtClean="0">
                <a:solidFill>
                  <a:schemeClr val="lt1"/>
                </a:solidFill>
              </a:rPr>
              <a:t>@mail.com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8-925-368-1008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/>
          <a:srcRect l="3667" r="31096"/>
          <a:stretch/>
        </p:blipFill>
        <p:spPr>
          <a:xfrm>
            <a:off x="-131780" y="0"/>
            <a:ext cx="706163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 txBox="1">
            <a:spLocks noGrp="1"/>
          </p:cNvSpPr>
          <p:nvPr>
            <p:ph type="title" idx="2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b="1" dirty="0"/>
              <a:t>Стационарная теория </a:t>
            </a:r>
            <a:r>
              <a:rPr lang="ru-RU" b="1" dirty="0" smtClean="0"/>
              <a:t>возмущений</a:t>
            </a:r>
            <a:endParaRPr dirty="0"/>
          </a:p>
        </p:txBody>
      </p:sp>
      <p:sp>
        <p:nvSpPr>
          <p:cNvPr id="272" name="Google Shape;272;p20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Прямоугольник 15"/>
          <p:cNvSpPr/>
          <p:nvPr/>
        </p:nvSpPr>
        <p:spPr>
          <a:xfrm>
            <a:off x="19050" y="5375275"/>
            <a:ext cx="425450" cy="1466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429678" y="2362535"/>
            <a:ext cx="5024386" cy="259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2100"/>
              </a:spcAft>
              <a:buClr>
                <a:schemeClr val="dk2"/>
              </a:buClr>
              <a:buSzPts val="1800"/>
            </a:pP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Стационарная теория возмущений подразумевает решение 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стационарного уравнения </a:t>
            </a:r>
            <a:r>
              <a:rPr lang="ru-RU" sz="1800" b="1" dirty="0" err="1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Шрёдингера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, то есть операторы явно не зависят от времени.</a:t>
            </a:r>
          </a:p>
          <a:p>
            <a:pPr algn="ctr">
              <a:lnSpc>
                <a:spcPct val="115000"/>
              </a:lnSpc>
              <a:spcAft>
                <a:spcPts val="2100"/>
              </a:spcAft>
              <a:buClr>
                <a:schemeClr val="dk2"/>
              </a:buClr>
              <a:buSzPts val="1800"/>
            </a:pP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Стационарная теория возмущений, опять же, подразделяется на два принципиально  различающихся случая.</a:t>
            </a:r>
            <a:endParaRPr lang="en-US" sz="1800" b="1" dirty="0" smtClean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444841" y="2659673"/>
            <a:ext cx="4084773" cy="369332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Стационарная теория возмущений</a:t>
            </a:r>
            <a:endParaRPr lang="ru-RU" sz="1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444841" y="3658274"/>
            <a:ext cx="1717137" cy="307777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Есть вырождение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3865376" y="3658274"/>
            <a:ext cx="1664238" cy="307777"/>
          </a:xfrm>
          <a:prstGeom prst="rect">
            <a:avLst/>
          </a:prstGeom>
          <a:solidFill>
            <a:schemeClr val="lt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Нет вырождения</a:t>
            </a:r>
            <a:endParaRPr lang="ru-RU" dirty="0"/>
          </a:p>
        </p:txBody>
      </p:sp>
      <p:cxnSp>
        <p:nvCxnSpPr>
          <p:cNvPr id="9" name="Соединительная линия уступом 8"/>
          <p:cNvCxnSpPr>
            <a:stCxn id="6" idx="2"/>
            <a:endCxn id="7" idx="0"/>
          </p:cNvCxnSpPr>
          <p:nvPr/>
        </p:nvCxnSpPr>
        <p:spPr>
          <a:xfrm rot="5400000">
            <a:off x="2580685" y="2751730"/>
            <a:ext cx="629269" cy="11838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>
            <a:stCxn id="6" idx="2"/>
            <a:endCxn id="23" idx="0"/>
          </p:cNvCxnSpPr>
          <p:nvPr/>
        </p:nvCxnSpPr>
        <p:spPr>
          <a:xfrm rot="16200000" flipH="1">
            <a:off x="3777727" y="2738505"/>
            <a:ext cx="629269" cy="12102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Прямоугольник 1"/>
          <p:cNvSpPr/>
          <p:nvPr/>
        </p:nvSpPr>
        <p:spPr>
          <a:xfrm>
            <a:off x="10873946" y="469557"/>
            <a:ext cx="996778" cy="799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0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Прямоугольник 15"/>
          <p:cNvSpPr/>
          <p:nvPr/>
        </p:nvSpPr>
        <p:spPr>
          <a:xfrm>
            <a:off x="19050" y="5389561"/>
            <a:ext cx="425450" cy="1451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905423" y="433137"/>
            <a:ext cx="981777" cy="760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2" name="Google Shape;262;p20"/>
          <p:cNvSpPr txBox="1">
            <a:spLocks noGrp="1"/>
          </p:cNvSpPr>
          <p:nvPr>
            <p:ph type="title" idx="2"/>
          </p:nvPr>
        </p:nvSpPr>
        <p:spPr>
          <a:xfrm>
            <a:off x="444500" y="43313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sz="3200" b="1" dirty="0" smtClean="0"/>
              <a:t>Невырожденная стационарная </a:t>
            </a:r>
            <a:r>
              <a:rPr lang="ru-RU" sz="3200" b="1" dirty="0"/>
              <a:t>теория </a:t>
            </a:r>
            <a:r>
              <a:rPr lang="ru-RU" sz="3200" b="1" dirty="0" smtClean="0"/>
              <a:t>возмущений</a:t>
            </a:r>
            <a:endParaRPr sz="32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741046" y="2134235"/>
            <a:ext cx="5050153" cy="3434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2100"/>
              </a:spcAft>
              <a:buClr>
                <a:schemeClr val="dk2"/>
              </a:buClr>
              <a:buSzPts val="1800"/>
            </a:pP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	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Для невозмущенной системы каждому 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значению 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энергии соответствует одна волновая функция.</a:t>
            </a:r>
          </a:p>
          <a:p>
            <a:pPr algn="just">
              <a:spcAft>
                <a:spcPts val="2100"/>
              </a:spcAft>
              <a:buClr>
                <a:schemeClr val="dk2"/>
              </a:buClr>
              <a:buSzPts val="1800"/>
            </a:pP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	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Известны 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собственные значения 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E</a:t>
            </a:r>
            <a:r>
              <a:rPr lang="en-US" sz="1800" b="1" baseline="-25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en-US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 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и 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собственные функции 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ru-RU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гамильтониана 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невозмущенной 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системы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en-US" sz="1800" b="1" u="sng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H</a:t>
            </a:r>
            <a:r>
              <a:rPr lang="en-US" sz="1800" b="1" baseline="-25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0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, то есть</a:t>
            </a:r>
          </a:p>
          <a:p>
            <a:pPr algn="ctr">
              <a:spcAft>
                <a:spcPts val="2100"/>
              </a:spcAft>
              <a:buClr>
                <a:schemeClr val="dk2"/>
              </a:buClr>
              <a:buSzPts val="1800"/>
            </a:pPr>
            <a:r>
              <a:rPr lang="en-US" sz="1800" b="1" u="sng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H</a:t>
            </a:r>
            <a:r>
              <a:rPr lang="en-US" sz="1800" b="1" baseline="-25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0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ru-RU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</a:t>
            </a:r>
            <a:r>
              <a:rPr lang="ru-RU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)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 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= 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E</a:t>
            </a:r>
            <a:r>
              <a:rPr lang="en-US" sz="1800" b="1" baseline="-25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en-US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</a:t>
            </a:r>
            <a:r>
              <a:rPr lang="en-US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)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ru-RU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</a:t>
            </a:r>
            <a:r>
              <a:rPr lang="ru-RU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)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 </a:t>
            </a:r>
            <a:endParaRPr lang="ru-RU" sz="1800" b="1" dirty="0" smtClean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marL="285750" indent="-285750">
              <a:lnSpc>
                <a:spcPct val="115000"/>
              </a:lnSpc>
              <a:spcAft>
                <a:spcPts val="210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343650" y="2134235"/>
            <a:ext cx="52482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chemeClr val="dk2"/>
              </a:buClr>
              <a:buSzPts val="1800"/>
            </a:pPr>
            <a:r>
              <a:rPr lang="ru-RU" sz="1800" b="1" dirty="0" smtClean="0">
                <a:solidFill>
                  <a:schemeClr val="dk2"/>
                </a:solidFill>
              </a:rPr>
              <a:t>	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Возмущенная система:</a:t>
            </a:r>
          </a:p>
          <a:p>
            <a:pPr algn="ctr">
              <a:buClr>
                <a:schemeClr val="dk2"/>
              </a:buClr>
              <a:buSzPts val="1800"/>
            </a:pPr>
            <a:r>
              <a:rPr lang="en-US" sz="1800" b="1" u="sng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(H</a:t>
            </a:r>
            <a:r>
              <a:rPr lang="en-US" sz="1800" b="1" baseline="-25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0</a:t>
            </a:r>
            <a:r>
              <a:rPr lang="ru-RU" sz="1800" b="1" u="sng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+</a:t>
            </a:r>
            <a:r>
              <a:rPr lang="en-US" sz="1800" b="1" u="sng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V)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 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= </a:t>
            </a:r>
            <a:r>
              <a:rPr lang="en-US" sz="1800" b="1" dirty="0" err="1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E</a:t>
            </a:r>
            <a:r>
              <a:rPr lang="en-US" sz="1800" b="1" baseline="-25000" dirty="0" err="1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en-US" sz="1800" b="1" dirty="0" err="1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 </a:t>
            </a:r>
            <a:endParaRPr lang="ru-RU" sz="1800" b="1" dirty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algn="just">
              <a:buClr>
                <a:schemeClr val="dk2"/>
              </a:buClr>
              <a:buSzPts val="1800"/>
            </a:pP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E</a:t>
            </a:r>
            <a:r>
              <a:rPr lang="en-US" sz="1800" b="1" baseline="-25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en-US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и 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 уже не являются известными.</a:t>
            </a:r>
          </a:p>
          <a:p>
            <a:pPr algn="just">
              <a:buClr>
                <a:schemeClr val="dk2"/>
              </a:buClr>
              <a:buSzPts val="1800"/>
            </a:pPr>
            <a:endParaRPr lang="en-US" sz="1800" b="1" dirty="0" smtClean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</a:endParaRPr>
          </a:p>
          <a:p>
            <a:pPr>
              <a:buClr>
                <a:schemeClr val="dk2"/>
              </a:buClr>
              <a:buSzPts val="1800"/>
            </a:pP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	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 - линейная комбинация невозмущенных собственных векторов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:</a:t>
            </a:r>
            <a:endParaRPr lang="ru-RU" sz="1800" b="1" dirty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</a:endParaRPr>
          </a:p>
          <a:p>
            <a:pPr algn="ctr">
              <a:spcAft>
                <a:spcPts val="2100"/>
              </a:spcAft>
              <a:buClr>
                <a:schemeClr val="dk2"/>
              </a:buClr>
              <a:buSzPts val="1800"/>
            </a:pP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 = </a:t>
            </a:r>
            <a:r>
              <a:rPr lang="el-GR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Σ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a</a:t>
            </a:r>
            <a:r>
              <a:rPr lang="en-US" sz="1800" b="1" baseline="-25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| n</a:t>
            </a:r>
            <a:r>
              <a:rPr lang="en-US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 </a:t>
            </a:r>
            <a:endParaRPr lang="en-US" sz="1800" b="1" dirty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85457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0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Прямоугольник 15"/>
          <p:cNvSpPr/>
          <p:nvPr/>
        </p:nvSpPr>
        <p:spPr>
          <a:xfrm>
            <a:off x="19050" y="5375275"/>
            <a:ext cx="425450" cy="1466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905423" y="433137"/>
            <a:ext cx="981777" cy="760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2" name="Google Shape;262;p20"/>
          <p:cNvSpPr txBox="1">
            <a:spLocks noGrp="1"/>
          </p:cNvSpPr>
          <p:nvPr>
            <p:ph type="title" idx="2"/>
          </p:nvPr>
        </p:nvSpPr>
        <p:spPr>
          <a:xfrm>
            <a:off x="444500" y="43313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sz="3200" b="1" dirty="0" smtClean="0"/>
              <a:t>Невырожденная стационарная </a:t>
            </a:r>
            <a:r>
              <a:rPr lang="ru-RU" sz="3200" b="1" dirty="0"/>
              <a:t>теория </a:t>
            </a:r>
            <a:r>
              <a:rPr lang="ru-RU" sz="3200" b="1" dirty="0" smtClean="0"/>
              <a:t>возмущений</a:t>
            </a:r>
            <a:endParaRPr sz="32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57225" y="2351187"/>
            <a:ext cx="55721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2"/>
              </a:buClr>
              <a:buSzPts val="1800"/>
            </a:pP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Уравнение </a:t>
            </a:r>
            <a:r>
              <a:rPr lang="ru-RU" sz="1800" b="1" dirty="0" err="1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Шрёдингера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:</a:t>
            </a:r>
            <a:endParaRPr lang="en-US" sz="1800" b="1" dirty="0" smtClean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</a:endParaRPr>
          </a:p>
          <a:p>
            <a:pPr algn="ctr">
              <a:spcAft>
                <a:spcPts val="2100"/>
              </a:spcAft>
              <a:buClr>
                <a:schemeClr val="dk2"/>
              </a:buClr>
              <a:buSzPts val="1800"/>
            </a:pP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en-US" sz="1800" b="1" u="sng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(H</a:t>
            </a:r>
            <a:r>
              <a:rPr lang="en-US" sz="1800" b="1" baseline="-25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0</a:t>
            </a:r>
            <a:r>
              <a:rPr lang="ru-RU" sz="1800" b="1" u="sng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+</a:t>
            </a:r>
            <a:r>
              <a:rPr lang="el-GR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λ</a:t>
            </a:r>
            <a:r>
              <a:rPr lang="en-US" sz="1800" b="1" u="sng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V)</a:t>
            </a:r>
            <a:r>
              <a:rPr lang="el-GR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Σ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a</a:t>
            </a:r>
            <a:r>
              <a:rPr lang="en-US" sz="1800" b="1" baseline="-25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| n</a:t>
            </a:r>
            <a:r>
              <a:rPr lang="en-US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 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= </a:t>
            </a:r>
            <a:r>
              <a:rPr lang="el-GR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Σ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E</a:t>
            </a:r>
            <a:r>
              <a:rPr lang="en-US" sz="1800" b="1" baseline="-25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 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a</a:t>
            </a:r>
            <a:r>
              <a:rPr lang="en-US" sz="1800" b="1" baseline="-25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| n</a:t>
            </a:r>
            <a:r>
              <a:rPr lang="en-US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endParaRPr lang="ru-RU" sz="1800" b="1" dirty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229350" y="2236887"/>
            <a:ext cx="539115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2"/>
              </a:buClr>
              <a:buSzPts val="1800"/>
            </a:pPr>
            <a:r>
              <a:rPr lang="el-GR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λ 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&lt;&lt; 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1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:</a:t>
            </a:r>
          </a:p>
          <a:p>
            <a:pPr algn="ctr">
              <a:buClr>
                <a:schemeClr val="dk2"/>
              </a:buClr>
              <a:buSzPts val="1800"/>
            </a:pP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E</a:t>
            </a:r>
            <a:r>
              <a:rPr lang="en-US" sz="1800" b="1" baseline="-25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= 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E</a:t>
            </a:r>
            <a:r>
              <a:rPr lang="en-US" sz="1800" b="1" baseline="-25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ru-RU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en-US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+</a:t>
            </a:r>
            <a:r>
              <a:rPr lang="el-GR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Σλ</a:t>
            </a:r>
            <a:r>
              <a:rPr lang="en-US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p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e</a:t>
            </a:r>
            <a:r>
              <a:rPr lang="en-US" sz="1800" b="1" baseline="-25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p</a:t>
            </a:r>
          </a:p>
          <a:p>
            <a:pPr algn="ctr">
              <a:buClr>
                <a:schemeClr val="dk2"/>
              </a:buClr>
              <a:buSzPts val="1800"/>
            </a:pP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= |n</a:t>
            </a:r>
            <a:r>
              <a:rPr lang="en-US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</a:t>
            </a:r>
            <a:r>
              <a:rPr lang="en-US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)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+</a:t>
            </a:r>
            <a:r>
              <a:rPr lang="el-GR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Σλ</a:t>
            </a:r>
            <a:r>
              <a:rPr lang="en-US" sz="1800" b="1" baseline="30000" dirty="0" err="1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p</a:t>
            </a:r>
            <a:r>
              <a:rPr lang="en-US" sz="1800" b="1" dirty="0" err="1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en-US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(p)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endParaRPr lang="ru-RU" sz="1800" b="1" dirty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</a:endParaRPr>
          </a:p>
          <a:p>
            <a:pPr algn="ctr">
              <a:lnSpc>
                <a:spcPct val="250000"/>
              </a:lnSpc>
              <a:buClr>
                <a:schemeClr val="dk2"/>
              </a:buClr>
              <a:buSzPts val="1800"/>
            </a:pP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⟨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en-US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ru-RU" sz="1800" dirty="0"/>
              <a:t>≡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1</a:t>
            </a:r>
          </a:p>
          <a:p>
            <a:pPr>
              <a:spcAft>
                <a:spcPts val="600"/>
              </a:spcAft>
              <a:buClr>
                <a:schemeClr val="dk2"/>
              </a:buClr>
              <a:buSzPts val="1800"/>
            </a:pP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	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p=0:	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⟨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en-US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= 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1 =&gt; |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=</a:t>
            </a:r>
            <a:r>
              <a:rPr lang="en-US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en-US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endParaRPr lang="en-US" sz="1800" b="1" dirty="0" smtClean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</a:endParaRPr>
          </a:p>
          <a:p>
            <a:pPr algn="ctr">
              <a:buClr>
                <a:schemeClr val="dk2"/>
              </a:buClr>
              <a:buSzPts val="1800"/>
            </a:pP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  p=1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:	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⟨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en-US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=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⟨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en-US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</a:t>
            </a:r>
            <a:r>
              <a:rPr lang="en-US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)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en-US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+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⟨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en-US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</a:t>
            </a:r>
            <a:r>
              <a:rPr lang="el-GR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λ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en-US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(1)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</a:p>
          <a:p>
            <a:pPr algn="ctr">
              <a:buClr>
                <a:schemeClr val="dk2"/>
              </a:buClr>
              <a:buSzPts val="1800"/>
            </a:pP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⟨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en-US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=1+</a:t>
            </a:r>
            <a:r>
              <a:rPr lang="el-GR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el-GR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λ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⟨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en-US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</a:t>
            </a:r>
            <a:r>
              <a:rPr lang="el-GR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en-US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(1</a:t>
            </a:r>
            <a:r>
              <a:rPr lang="en-US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)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endParaRPr lang="en-US" sz="1800" b="1" dirty="0" smtClean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</a:endParaRPr>
          </a:p>
          <a:p>
            <a:pPr>
              <a:buClr>
                <a:schemeClr val="dk2"/>
              </a:buClr>
              <a:buSzPts val="1800"/>
            </a:pP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	                 </a:t>
            </a:r>
            <a:r>
              <a:rPr lang="el-GR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λ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⟨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en-US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</a:t>
            </a:r>
            <a:r>
              <a:rPr lang="el-GR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en-US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(1)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=0</a:t>
            </a:r>
          </a:p>
          <a:p>
            <a:pPr>
              <a:buClr>
                <a:schemeClr val="dk2"/>
              </a:buClr>
              <a:buSzPts val="1800"/>
            </a:pP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	…</a:t>
            </a:r>
          </a:p>
          <a:p>
            <a:pPr algn="ctr">
              <a:spcAft>
                <a:spcPts val="2100"/>
              </a:spcAft>
              <a:buClr>
                <a:schemeClr val="dk2"/>
              </a:buClr>
              <a:buSzPts val="1800"/>
            </a:pP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⟨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en-US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</a:t>
            </a:r>
            <a:r>
              <a:rPr lang="en-US" sz="1800" b="1" baseline="30000" dirty="0" err="1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i</a:t>
            </a:r>
            <a:r>
              <a:rPr lang="en-US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)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</a:t>
            </a:r>
            <a:r>
              <a:rPr lang="el-GR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en-US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=0, </a:t>
            </a:r>
            <a:r>
              <a:rPr lang="en-US" sz="1800" b="1" dirty="0" err="1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i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el-GR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ϵ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en-US" sz="1800" b="1" i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endParaRPr lang="ru-RU" sz="1800" b="1" i="1" baseline="30000" dirty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98219" y="2605014"/>
            <a:ext cx="5005705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100"/>
              </a:spcAft>
              <a:buClr>
                <a:schemeClr val="dk2"/>
              </a:buClr>
              <a:buSzPts val="1800"/>
            </a:pP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⟨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m| *|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endParaRPr lang="en-US" sz="1800" b="1" dirty="0" smtClean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</a:endParaRPr>
          </a:p>
          <a:p>
            <a:pPr algn="ctr">
              <a:spcAft>
                <a:spcPts val="2100"/>
              </a:spcAft>
              <a:buClr>
                <a:schemeClr val="dk2"/>
              </a:buClr>
              <a:buSzPts val="1800"/>
            </a:pP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[E-</a:t>
            </a:r>
            <a:r>
              <a:rPr lang="en-US" sz="1800" b="1" dirty="0" err="1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E</a:t>
            </a:r>
            <a:r>
              <a:rPr lang="en-US" sz="1800" b="1" baseline="-25000" dirty="0" err="1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m</a:t>
            </a:r>
            <a:r>
              <a:rPr lang="en-US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(0)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]a</a:t>
            </a:r>
            <a:r>
              <a:rPr lang="en-US" sz="1800" b="1" baseline="-25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m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=</a:t>
            </a:r>
            <a:r>
              <a:rPr lang="el-GR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Σ</a:t>
            </a:r>
            <a:r>
              <a:rPr lang="en-US" sz="1800" b="1" dirty="0" err="1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V</a:t>
            </a:r>
            <a:r>
              <a:rPr lang="en-US" sz="1800" b="1" baseline="-25000" dirty="0" err="1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mn</a:t>
            </a:r>
            <a:r>
              <a:rPr lang="en-US" sz="1800" b="1" dirty="0" err="1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a</a:t>
            </a:r>
            <a:r>
              <a:rPr lang="en-US" sz="1800" b="1" baseline="-25000" dirty="0" err="1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,</a:t>
            </a:r>
            <a:endParaRPr lang="ru-RU" sz="1800" b="1" dirty="0" smtClean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</a:endParaRPr>
          </a:p>
          <a:p>
            <a:pPr algn="ctr">
              <a:spcAft>
                <a:spcPts val="2100"/>
              </a:spcAft>
              <a:buClr>
                <a:schemeClr val="dk2"/>
              </a:buClr>
              <a:buSzPts val="1800"/>
            </a:pP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где </a:t>
            </a:r>
            <a:r>
              <a:rPr lang="en-US" sz="1800" b="1" dirty="0" err="1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V</a:t>
            </a:r>
            <a:r>
              <a:rPr lang="en-US" sz="1800" b="1" baseline="-25000" dirty="0" err="1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mn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=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⟨</a:t>
            </a:r>
            <a:r>
              <a:rPr lang="en-US" sz="1800" b="1" dirty="0" err="1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m|V|n</a:t>
            </a:r>
            <a:r>
              <a:rPr lang="en-US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⟩.</a:t>
            </a:r>
            <a:endParaRPr lang="ru-RU" sz="1800" b="1" dirty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3504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19050" y="5375274"/>
            <a:ext cx="425450" cy="1463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905423" y="433137"/>
            <a:ext cx="981777" cy="760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2" name="Google Shape;262;p20"/>
          <p:cNvSpPr txBox="1">
            <a:spLocks noGrp="1"/>
          </p:cNvSpPr>
          <p:nvPr>
            <p:ph type="title" idx="2"/>
          </p:nvPr>
        </p:nvSpPr>
        <p:spPr>
          <a:xfrm>
            <a:off x="444500" y="43313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sz="3200" b="1" dirty="0" smtClean="0"/>
              <a:t>Невырожденная стационарная </a:t>
            </a:r>
            <a:r>
              <a:rPr lang="ru-RU" sz="3200" b="1" dirty="0"/>
              <a:t>теория </a:t>
            </a:r>
            <a:r>
              <a:rPr lang="ru-RU" sz="3200" b="1" dirty="0" smtClean="0"/>
              <a:t>возмущений</a:t>
            </a:r>
            <a:endParaRPr sz="32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63881" y="2362200"/>
            <a:ext cx="5379720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2"/>
              </a:buClr>
              <a:buSzPts val="1800"/>
            </a:pP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Уравнение </a:t>
            </a:r>
            <a:r>
              <a:rPr lang="ru-RU" sz="1800" b="1" dirty="0" err="1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Шрёдингера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:</a:t>
            </a:r>
            <a:endParaRPr lang="en-US" sz="1800" b="1" dirty="0" smtClean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</a:endParaRPr>
          </a:p>
          <a:p>
            <a:pPr algn="ctr">
              <a:spcAft>
                <a:spcPts val="2100"/>
              </a:spcAft>
              <a:buClr>
                <a:schemeClr val="dk2"/>
              </a:buClr>
              <a:buSzPts val="1800"/>
            </a:pP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en-US" sz="1800" b="1" u="sng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(H</a:t>
            </a:r>
            <a:r>
              <a:rPr lang="en-US" sz="1800" b="1" baseline="-25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0</a:t>
            </a:r>
            <a:r>
              <a:rPr lang="ru-RU" sz="1800" b="1" u="sng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+</a:t>
            </a:r>
            <a:r>
              <a:rPr lang="el-GR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λ</a:t>
            </a:r>
            <a:r>
              <a:rPr lang="en-US" sz="1800" b="1" u="sng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V)</a:t>
            </a:r>
            <a:r>
              <a:rPr lang="el-GR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en-US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+</a:t>
            </a:r>
            <a:r>
              <a:rPr lang="el-GR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Σλ</a:t>
            </a:r>
            <a:r>
              <a:rPr lang="en-US" sz="1800" b="1" baseline="30000" dirty="0" err="1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p</a:t>
            </a:r>
            <a:r>
              <a:rPr lang="en-US" sz="1800" b="1" dirty="0" err="1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en-US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(p)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⟩)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= 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E</a:t>
            </a:r>
            <a:r>
              <a:rPr lang="en-US" sz="1800" b="1" baseline="-25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ru-RU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en-US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+</a:t>
            </a:r>
            <a:r>
              <a:rPr lang="el-GR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Σλ</a:t>
            </a:r>
            <a:r>
              <a:rPr lang="en-US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p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e</a:t>
            </a:r>
            <a:r>
              <a:rPr lang="en-US" sz="1800" b="1" baseline="-25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p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)(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en-US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+</a:t>
            </a:r>
            <a:r>
              <a:rPr lang="el-GR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Σλ</a:t>
            </a:r>
            <a:r>
              <a:rPr lang="en-US" sz="1800" b="1" baseline="30000" dirty="0" err="1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p</a:t>
            </a:r>
            <a:r>
              <a:rPr lang="en-US" sz="1800" b="1" dirty="0" err="1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en-US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(p)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⟩)</a:t>
            </a:r>
          </a:p>
          <a:p>
            <a:pPr>
              <a:spcAft>
                <a:spcPts val="2100"/>
              </a:spcAft>
              <a:buClr>
                <a:schemeClr val="dk2"/>
              </a:buClr>
              <a:buSzPts val="1800"/>
            </a:pP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p = 0:  </a:t>
            </a:r>
            <a:r>
              <a:rPr lang="en-US" sz="1800" b="1" u="sng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H</a:t>
            </a:r>
            <a:r>
              <a:rPr lang="en-US" sz="1800" b="1" baseline="-25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0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ru-RU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 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= E</a:t>
            </a:r>
            <a:r>
              <a:rPr lang="en-US" sz="1800" b="1" baseline="-25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en-US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ru-RU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 </a:t>
            </a:r>
            <a:endParaRPr lang="ru-RU" sz="1800" b="1" dirty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>
              <a:spcAft>
                <a:spcPts val="2100"/>
              </a:spcAft>
              <a:buClr>
                <a:schemeClr val="dk2"/>
              </a:buClr>
              <a:buSzPts val="1800"/>
            </a:pP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p = 1: </a:t>
            </a:r>
            <a:r>
              <a:rPr lang="en-US" sz="1800" b="1" u="sng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H</a:t>
            </a:r>
            <a:r>
              <a:rPr lang="en-US" sz="1800" b="1" baseline="-25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0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ru-RU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</a:t>
            </a:r>
            <a:r>
              <a:rPr lang="en-US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1</a:t>
            </a:r>
            <a:r>
              <a:rPr lang="ru-RU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)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+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en-US" sz="1800" b="1" u="sng" dirty="0" err="1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V</a:t>
            </a:r>
            <a:r>
              <a:rPr lang="en-US" sz="1800" b="1" dirty="0" err="1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ru-RU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</a:t>
            </a:r>
            <a:r>
              <a:rPr lang="ru-RU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)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= 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E</a:t>
            </a:r>
            <a:r>
              <a:rPr lang="en-US" sz="1800" b="1" baseline="-25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en-US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ru-RU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</a:t>
            </a:r>
            <a:r>
              <a:rPr lang="en-US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1</a:t>
            </a:r>
            <a:r>
              <a:rPr lang="ru-RU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)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+ e</a:t>
            </a:r>
            <a:r>
              <a:rPr lang="en-US" sz="1800" b="1" baseline="-25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1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ru-RU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</a:t>
            </a:r>
            <a:r>
              <a:rPr lang="ru-RU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)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endParaRPr lang="en-US" sz="1800" b="1" dirty="0" smtClean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</a:endParaRPr>
          </a:p>
          <a:p>
            <a:pPr>
              <a:spcAft>
                <a:spcPts val="2100"/>
              </a:spcAft>
              <a:buClr>
                <a:schemeClr val="dk2"/>
              </a:buClr>
              <a:buSzPts val="1800"/>
            </a:pP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p = 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p: </a:t>
            </a:r>
            <a:r>
              <a:rPr lang="en-US" sz="1800" b="1" u="sng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H</a:t>
            </a:r>
            <a:r>
              <a:rPr lang="en-US" sz="1800" b="1" baseline="-25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0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ru-RU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</a:t>
            </a:r>
            <a:r>
              <a:rPr lang="en-US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p</a:t>
            </a:r>
            <a:r>
              <a:rPr lang="ru-RU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)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+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en-US" sz="1800" b="1" u="sng" dirty="0" err="1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V</a:t>
            </a:r>
            <a:r>
              <a:rPr lang="en-US" sz="1800" b="1" dirty="0" err="1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ru-RU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</a:t>
            </a:r>
            <a:r>
              <a:rPr lang="en-US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p-1</a:t>
            </a:r>
            <a:r>
              <a:rPr lang="ru-RU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)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= E</a:t>
            </a:r>
            <a:r>
              <a:rPr lang="en-US" sz="1800" b="1" baseline="-25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en-US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ru-RU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</a:t>
            </a:r>
            <a:r>
              <a:rPr lang="en-US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p</a:t>
            </a:r>
            <a:r>
              <a:rPr lang="ru-RU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)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+ e</a:t>
            </a:r>
            <a:r>
              <a:rPr lang="en-US" sz="1800" b="1" baseline="-25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1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ru-RU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</a:t>
            </a:r>
            <a:r>
              <a:rPr lang="en-US" sz="18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p-1)</a:t>
            </a: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endParaRPr lang="en-US" sz="1800" b="1" dirty="0" smtClean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5943601" y="2261652"/>
                <a:ext cx="5707379" cy="36905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Clr>
                    <a:schemeClr val="dk2"/>
                  </a:buClr>
                  <a:buSzPts val="1800"/>
                </a:pPr>
                <a:r>
                  <a:rPr lang="en-US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p = 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1</a:t>
                </a:r>
              </a:p>
              <a:p>
                <a:pPr algn="ctr">
                  <a:spcAft>
                    <a:spcPts val="2100"/>
                  </a:spcAft>
                  <a:buClr>
                    <a:schemeClr val="dk2"/>
                  </a:buClr>
                  <a:buSzPts val="1800"/>
                </a:pPr>
                <a:r>
                  <a:rPr lang="en-US" sz="1800" b="1" u="sng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H</a:t>
                </a:r>
                <a:r>
                  <a:rPr lang="en-US" sz="1800" b="1" baseline="-25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0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|n</a:t>
                </a:r>
                <a:r>
                  <a:rPr lang="ru-RU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</a:t>
                </a:r>
                <a:r>
                  <a:rPr lang="en-US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1</a:t>
                </a:r>
                <a:r>
                  <a:rPr lang="ru-RU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)</a:t>
                </a:r>
                <a:r>
                  <a:rPr lang="ru-RU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⟩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+</a:t>
                </a:r>
                <a:r>
                  <a:rPr lang="ru-RU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</a:t>
                </a:r>
                <a:r>
                  <a:rPr lang="en-US" sz="1800" b="1" u="sng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V</a:t>
                </a:r>
                <a:r>
                  <a:rPr lang="ru-RU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</a:t>
                </a:r>
                <a:r>
                  <a:rPr lang="en-US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|</a:t>
                </a:r>
                <a:r>
                  <a:rPr lang="ru-RU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</a:t>
                </a:r>
                <a:r>
                  <a:rPr lang="en-US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n</a:t>
                </a:r>
                <a:r>
                  <a:rPr lang="ru-RU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(0)</a:t>
                </a:r>
                <a:r>
                  <a:rPr lang="ru-RU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⟩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= E</a:t>
                </a:r>
                <a:r>
                  <a:rPr lang="en-US" sz="1800" b="1" baseline="-25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n</a:t>
                </a:r>
                <a:r>
                  <a:rPr lang="en-US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(0)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|n</a:t>
                </a:r>
                <a:r>
                  <a:rPr lang="ru-RU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</a:t>
                </a:r>
                <a:r>
                  <a:rPr lang="en-US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1</a:t>
                </a:r>
                <a:r>
                  <a:rPr lang="ru-RU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)</a:t>
                </a:r>
                <a:r>
                  <a:rPr lang="ru-RU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⟩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+ e</a:t>
                </a:r>
                <a:r>
                  <a:rPr lang="en-US" sz="1800" b="1" baseline="-25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1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|n</a:t>
                </a:r>
                <a:r>
                  <a:rPr lang="ru-RU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(0</a:t>
                </a:r>
                <a:r>
                  <a:rPr lang="ru-RU" sz="1800" b="1" baseline="30000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)</a:t>
                </a:r>
                <a:r>
                  <a:rPr lang="ru-RU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⟩</a:t>
                </a:r>
                <a:endParaRPr lang="en-US" sz="1800" b="1" dirty="0" smtClean="0">
                  <a:solidFill>
                    <a:schemeClr val="dk2"/>
                  </a:solidFill>
                  <a:latin typeface="Darker Grotesque SemiBold"/>
                  <a:ea typeface="Darker Grotesque SemiBold"/>
                  <a:cs typeface="Darker Grotesque SemiBold"/>
                </a:endParaRPr>
              </a:p>
              <a:p>
                <a:pPr algn="ctr">
                  <a:spcAft>
                    <a:spcPts val="2100"/>
                  </a:spcAft>
                  <a:buClr>
                    <a:schemeClr val="dk2"/>
                  </a:buClr>
                  <a:buSzPts val="1800"/>
                </a:pPr>
                <a:r>
                  <a:rPr lang="ru-RU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⟨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n</a:t>
                </a:r>
                <a:r>
                  <a:rPr lang="ru-RU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(0)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| </a:t>
                </a:r>
                <a:r>
                  <a:rPr lang="en-US" sz="1800" b="1" u="sng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H</a:t>
                </a:r>
                <a:r>
                  <a:rPr lang="en-US" sz="1800" b="1" baseline="-25000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0</a:t>
                </a:r>
                <a:r>
                  <a:rPr lang="en-US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|n</a:t>
                </a:r>
                <a:r>
                  <a:rPr lang="ru-RU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</a:t>
                </a:r>
                <a:r>
                  <a:rPr lang="en-US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1</a:t>
                </a:r>
                <a:r>
                  <a:rPr lang="ru-RU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)</a:t>
                </a:r>
                <a:r>
                  <a:rPr lang="ru-RU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⟩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+</a:t>
                </a:r>
                <a:r>
                  <a:rPr lang="ru-RU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⟨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n</a:t>
                </a:r>
                <a:r>
                  <a:rPr lang="ru-RU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(0)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| </a:t>
                </a:r>
                <a:r>
                  <a:rPr lang="en-US" sz="1800" b="1" u="sng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V</a:t>
                </a:r>
                <a:r>
                  <a:rPr lang="ru-RU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</a:t>
                </a:r>
                <a:r>
                  <a:rPr lang="en-US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|</a:t>
                </a:r>
                <a:r>
                  <a:rPr lang="ru-RU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</a:t>
                </a:r>
                <a:r>
                  <a:rPr lang="en-US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n</a:t>
                </a:r>
                <a:r>
                  <a:rPr lang="ru-RU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(0)</a:t>
                </a:r>
                <a:r>
                  <a:rPr lang="ru-RU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⟩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= </a:t>
                </a:r>
                <a:r>
                  <a:rPr lang="ru-RU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⟨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n</a:t>
                </a:r>
                <a:r>
                  <a:rPr lang="ru-RU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(0)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| </a:t>
                </a:r>
                <a:r>
                  <a:rPr lang="en-US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E</a:t>
                </a:r>
                <a:r>
                  <a:rPr lang="en-US" sz="1800" b="1" baseline="-25000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n</a:t>
                </a:r>
                <a:r>
                  <a:rPr lang="en-US" sz="1800" b="1" baseline="30000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(0</a:t>
                </a:r>
                <a:r>
                  <a:rPr lang="en-US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)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|n</a:t>
                </a:r>
                <a:r>
                  <a:rPr lang="ru-RU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</a:t>
                </a:r>
                <a:r>
                  <a:rPr lang="en-US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1</a:t>
                </a:r>
                <a:r>
                  <a:rPr lang="ru-RU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)</a:t>
                </a:r>
                <a:r>
                  <a:rPr lang="ru-RU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⟩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+ </a:t>
                </a:r>
                <a:r>
                  <a:rPr lang="ru-RU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⟨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n</a:t>
                </a:r>
                <a:r>
                  <a:rPr lang="ru-RU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(0)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| </a:t>
                </a:r>
                <a:r>
                  <a:rPr lang="en-US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e</a:t>
                </a:r>
                <a:r>
                  <a:rPr lang="en-US" sz="1800" b="1" baseline="-25000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1</a:t>
                </a:r>
                <a:r>
                  <a:rPr lang="en-US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|n</a:t>
                </a:r>
                <a:r>
                  <a:rPr lang="ru-RU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(0</a:t>
                </a:r>
                <a:r>
                  <a:rPr lang="ru-RU" sz="1800" b="1" baseline="30000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)</a:t>
                </a:r>
                <a:r>
                  <a:rPr lang="ru-RU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⟩</a:t>
                </a:r>
              </a:p>
              <a:p>
                <a:pPr algn="ctr">
                  <a:spcAft>
                    <a:spcPts val="2100"/>
                  </a:spcAft>
                  <a:buClr>
                    <a:schemeClr val="dk2"/>
                  </a:buClr>
                  <a:buSzPts val="1800"/>
                </a:pPr>
                <a:r>
                  <a:rPr lang="ru-RU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⟨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n</a:t>
                </a:r>
                <a:r>
                  <a:rPr lang="ru-RU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(0)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| </a:t>
                </a:r>
                <a:r>
                  <a:rPr lang="en-US" sz="1800" b="1" u="sng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V</a:t>
                </a:r>
                <a:r>
                  <a:rPr lang="ru-RU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</a:t>
                </a:r>
                <a:r>
                  <a:rPr lang="en-US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|</a:t>
                </a:r>
                <a:r>
                  <a:rPr lang="ru-RU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</a:t>
                </a:r>
                <a:r>
                  <a:rPr lang="en-US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n</a:t>
                </a:r>
                <a:r>
                  <a:rPr lang="ru-RU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(0</a:t>
                </a:r>
                <a:r>
                  <a:rPr lang="ru-RU" sz="1800" b="1" baseline="30000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)</a:t>
                </a:r>
                <a:r>
                  <a:rPr lang="ru-RU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⟩ = </a:t>
                </a:r>
                <a:r>
                  <a:rPr lang="en-US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e</a:t>
                </a:r>
                <a:r>
                  <a:rPr lang="en-US" sz="1800" b="1" baseline="-25000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1</a:t>
                </a:r>
                <a:endParaRPr lang="ru-RU" sz="1800" b="1" baseline="-25000" dirty="0" smtClean="0">
                  <a:solidFill>
                    <a:schemeClr val="dk2"/>
                  </a:solidFill>
                  <a:latin typeface="Darker Grotesque SemiBold"/>
                  <a:ea typeface="Darker Grotesque SemiBold"/>
                  <a:cs typeface="Darker Grotesque SemiBold"/>
                </a:endParaRPr>
              </a:p>
              <a:p>
                <a:pPr algn="ctr">
                  <a:spcAft>
                    <a:spcPts val="2100"/>
                  </a:spcAft>
                  <a:buClr>
                    <a:schemeClr val="dk2"/>
                  </a:buClr>
                  <a:buSzPts val="1800"/>
                </a:pP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|</a:t>
                </a:r>
                <a:r>
                  <a:rPr lang="en-US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n</a:t>
                </a:r>
                <a:r>
                  <a:rPr lang="ru-RU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</a:t>
                </a:r>
                <a:r>
                  <a:rPr lang="ru-RU" sz="1800" b="1" baseline="30000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(1) </a:t>
                </a:r>
                <a:r>
                  <a:rPr lang="ru-RU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⟩ </a:t>
                </a:r>
                <a:r>
                  <a:rPr lang="ru-RU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= </a:t>
                </a:r>
                <a:r>
                  <a:rPr lang="el-GR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Σ</a:t>
                </a:r>
                <a:r>
                  <a:rPr lang="en-US" sz="1800" b="1" dirty="0" err="1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C</a:t>
                </a:r>
                <a:r>
                  <a:rPr lang="en-US" sz="1800" b="1" baseline="-25000" dirty="0" err="1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k</a:t>
                </a:r>
                <a:r>
                  <a:rPr lang="en-US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| </a:t>
                </a:r>
                <a:r>
                  <a:rPr lang="en-US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k</a:t>
                </a:r>
                <a:r>
                  <a:rPr lang="en-US" sz="1800" b="1" baseline="30000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(0</a:t>
                </a:r>
                <a:r>
                  <a:rPr lang="en-US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)</a:t>
                </a:r>
                <a:r>
                  <a:rPr lang="ru-RU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⟩ </a:t>
                </a:r>
                <a:r>
                  <a:rPr lang="en-US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, </a:t>
                </a:r>
                <a:r>
                  <a:rPr lang="en-US" sz="1800" b="1" dirty="0" err="1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C</a:t>
                </a:r>
                <a:r>
                  <a:rPr lang="en-US" sz="1800" b="1" baseline="-25000" dirty="0" err="1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k</a:t>
                </a:r>
                <a:r>
                  <a:rPr lang="en-US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-?</a:t>
                </a:r>
              </a:p>
              <a:p>
                <a:pPr algn="ctr">
                  <a:spcAft>
                    <a:spcPts val="600"/>
                  </a:spcAft>
                  <a:buClr>
                    <a:schemeClr val="dk2"/>
                  </a:buClr>
                  <a:buSzPts val="1800"/>
                </a:pPr>
                <a:r>
                  <a:rPr lang="ru-RU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⟨</a:t>
                </a:r>
                <a:r>
                  <a:rPr lang="en-US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k</a:t>
                </a:r>
                <a:r>
                  <a:rPr lang="ru-RU" sz="1800" b="1" baseline="30000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(0</a:t>
                </a:r>
                <a:r>
                  <a:rPr lang="ru-RU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)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| </a:t>
                </a:r>
                <a:r>
                  <a:rPr lang="en-US" sz="1800" b="1" u="sng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H</a:t>
                </a:r>
                <a:r>
                  <a:rPr lang="en-US" sz="1800" b="1" baseline="-25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0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|n</a:t>
                </a:r>
                <a:r>
                  <a:rPr lang="ru-RU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</a:t>
                </a:r>
                <a:r>
                  <a:rPr lang="en-US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1</a:t>
                </a:r>
                <a:r>
                  <a:rPr lang="ru-RU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)</a:t>
                </a:r>
                <a:r>
                  <a:rPr lang="ru-RU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⟩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+</a:t>
                </a:r>
                <a:r>
                  <a:rPr lang="ru-RU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</a:t>
                </a:r>
                <a:r>
                  <a:rPr lang="ru-RU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⟨</a:t>
                </a:r>
                <a:r>
                  <a:rPr lang="en-US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k</a:t>
                </a:r>
                <a:r>
                  <a:rPr lang="ru-RU" sz="1800" b="1" baseline="30000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(0</a:t>
                </a:r>
                <a:r>
                  <a:rPr lang="ru-RU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)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| </a:t>
                </a:r>
                <a:r>
                  <a:rPr lang="en-US" sz="1800" b="1" u="sng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V</a:t>
                </a:r>
                <a:r>
                  <a:rPr lang="ru-RU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|</a:t>
                </a:r>
                <a:r>
                  <a:rPr lang="ru-RU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n</a:t>
                </a:r>
                <a:r>
                  <a:rPr lang="ru-RU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(0)</a:t>
                </a:r>
                <a:r>
                  <a:rPr lang="ru-RU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⟩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= </a:t>
                </a:r>
                <a:r>
                  <a:rPr lang="ru-RU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⟨</a:t>
                </a:r>
                <a:r>
                  <a:rPr lang="en-US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k</a:t>
                </a:r>
                <a:r>
                  <a:rPr lang="ru-RU" sz="1800" b="1" baseline="30000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(0</a:t>
                </a:r>
                <a:r>
                  <a:rPr lang="ru-RU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)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| E</a:t>
                </a:r>
                <a:r>
                  <a:rPr lang="en-US" sz="1800" b="1" baseline="-25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n</a:t>
                </a:r>
                <a:r>
                  <a:rPr lang="en-US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(0)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|n</a:t>
                </a:r>
                <a:r>
                  <a:rPr lang="ru-RU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</a:t>
                </a:r>
                <a:r>
                  <a:rPr lang="en-US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1</a:t>
                </a:r>
                <a:r>
                  <a:rPr lang="ru-RU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)</a:t>
                </a:r>
                <a:r>
                  <a:rPr lang="ru-RU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⟩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+ </a:t>
                </a:r>
                <a:r>
                  <a:rPr lang="ru-RU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⟨</a:t>
                </a:r>
                <a:r>
                  <a:rPr lang="en-US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k</a:t>
                </a:r>
                <a:r>
                  <a:rPr lang="ru-RU" sz="1800" b="1" baseline="30000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(0</a:t>
                </a:r>
                <a:r>
                  <a:rPr lang="ru-RU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)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| e</a:t>
                </a:r>
                <a:r>
                  <a:rPr lang="en-US" sz="1800" b="1" baseline="-25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1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|n</a:t>
                </a:r>
                <a:r>
                  <a:rPr lang="ru-RU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(0</a:t>
                </a:r>
                <a:r>
                  <a:rPr lang="ru-RU" sz="1800" b="1" baseline="30000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)</a:t>
                </a:r>
                <a:r>
                  <a:rPr lang="ru-RU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⟩</a:t>
                </a:r>
                <a:endParaRPr lang="en-US" sz="1800" b="1" dirty="0" smtClean="0">
                  <a:solidFill>
                    <a:schemeClr val="dk2"/>
                  </a:solidFill>
                  <a:latin typeface="Darker Grotesque SemiBold"/>
                  <a:ea typeface="Darker Grotesque SemiBold"/>
                  <a:cs typeface="Darker Grotesque SemiBold"/>
                </a:endParaRPr>
              </a:p>
              <a:p>
                <a:pPr algn="ctr">
                  <a:spcAft>
                    <a:spcPts val="600"/>
                  </a:spcAft>
                  <a:buClr>
                    <a:schemeClr val="dk2"/>
                  </a:buClr>
                  <a:buSzPts val="1800"/>
                </a:pPr>
                <a:r>
                  <a:rPr lang="en-US" sz="1800" b="1" dirty="0" err="1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E</a:t>
                </a:r>
                <a:r>
                  <a:rPr lang="en-US" sz="1800" b="1" baseline="-25000" dirty="0" err="1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k</a:t>
                </a:r>
                <a:r>
                  <a:rPr lang="en-US" sz="1800" b="1" baseline="30000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(0)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</a:t>
                </a:r>
                <a:r>
                  <a:rPr lang="en-US" sz="1800" b="1" dirty="0" err="1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C</a:t>
                </a:r>
                <a:r>
                  <a:rPr lang="en-US" sz="1800" b="1" baseline="-25000" dirty="0" err="1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k</a:t>
                </a:r>
                <a:r>
                  <a:rPr lang="en-US" sz="1800" b="1" baseline="-25000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</a:t>
                </a:r>
                <a:r>
                  <a:rPr lang="en-US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+ </a:t>
                </a:r>
                <a:r>
                  <a:rPr lang="en-US" sz="1800" b="1" dirty="0" err="1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V</a:t>
                </a:r>
                <a:r>
                  <a:rPr lang="en-US" sz="1800" b="1" baseline="-25000" dirty="0" err="1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kn</a:t>
                </a:r>
                <a:r>
                  <a:rPr lang="en-US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= 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E</a:t>
                </a:r>
                <a:r>
                  <a:rPr lang="en-US" sz="1800" b="1" baseline="-25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n</a:t>
                </a:r>
                <a:r>
                  <a:rPr lang="en-US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(0</a:t>
                </a:r>
                <a:r>
                  <a:rPr lang="en-US" sz="1800" b="1" baseline="30000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)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</a:t>
                </a:r>
                <a:r>
                  <a:rPr lang="en-US" sz="1800" b="1" dirty="0" err="1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C</a:t>
                </a:r>
                <a:r>
                  <a:rPr lang="en-US" sz="1800" b="1" baseline="-25000" dirty="0" err="1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k</a:t>
                </a:r>
                <a:endParaRPr lang="en-US" sz="1800" b="1" baseline="-25000" dirty="0" smtClean="0">
                  <a:solidFill>
                    <a:schemeClr val="dk2"/>
                  </a:solidFill>
                  <a:latin typeface="Darker Grotesque SemiBold"/>
                  <a:ea typeface="Darker Grotesque SemiBold"/>
                  <a:cs typeface="Darker Grotesque SemiBold"/>
                </a:endParaRPr>
              </a:p>
              <a:p>
                <a:pPr algn="ctr">
                  <a:spcAft>
                    <a:spcPts val="2100"/>
                  </a:spcAft>
                  <a:buClr>
                    <a:schemeClr val="dk2"/>
                  </a:buClr>
                  <a:buSzPts val="1800"/>
                </a:pPr>
                <a:r>
                  <a:rPr lang="en-US" sz="1800" b="1" dirty="0" err="1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C</a:t>
                </a:r>
                <a:r>
                  <a:rPr lang="en-US" sz="1800" b="1" baseline="-25000" dirty="0" err="1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k</a:t>
                </a:r>
                <a:r>
                  <a:rPr lang="en-US" sz="1800" b="1" baseline="-25000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</a:t>
                </a:r>
                <a:r>
                  <a:rPr lang="en-US" sz="18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=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 dirty="0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dirty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Darker Grotesque SemiBold"/>
                            <a:cs typeface="Darker Grotesque SemiBold"/>
                          </a:rPr>
                          <m:t>𝑽</m:t>
                        </m:r>
                        <m:r>
                          <a:rPr lang="en-US" sz="1800" b="1" i="1" baseline="-25000" dirty="0" err="1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Darker Grotesque SemiBold"/>
                            <a:cs typeface="Darker Grotesque SemiBold"/>
                          </a:rPr>
                          <m:t>𝒌𝒏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800" b="1" dirty="0">
                            <a:solidFill>
                              <a:schemeClr val="dk2"/>
                            </a:solidFill>
                            <a:latin typeface="Darker Grotesque SemiBold"/>
                            <a:ea typeface="Darker Grotesque SemiBold"/>
                            <a:cs typeface="Darker Grotesque SemiBold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sz="1800" b="1" baseline="-25000" dirty="0">
                            <a:solidFill>
                              <a:schemeClr val="dk2"/>
                            </a:solidFill>
                            <a:latin typeface="Darker Grotesque SemiBold"/>
                            <a:ea typeface="Darker Grotesque SemiBold"/>
                            <a:cs typeface="Darker Grotesque SemiBold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1800" b="1" baseline="30000" dirty="0">
                            <a:solidFill>
                              <a:schemeClr val="dk2"/>
                            </a:solidFill>
                            <a:latin typeface="Darker Grotesque SemiBold"/>
                            <a:ea typeface="Darker Grotesque SemiBold"/>
                            <a:cs typeface="Darker Grotesque SemiBold"/>
                          </a:rPr>
                          <m:t>(0)</m:t>
                        </m:r>
                        <m:r>
                          <a:rPr lang="en-US" sz="1800" b="1" i="1" dirty="0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Darker Grotesque SemiBold"/>
                            <a:cs typeface="Darker Grotesque SemiBold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1800" b="1" dirty="0">
                            <a:solidFill>
                              <a:schemeClr val="dk2"/>
                            </a:solidFill>
                            <a:latin typeface="Darker Grotesque SemiBold"/>
                            <a:ea typeface="Darker Grotesque SemiBold"/>
                            <a:cs typeface="Darker Grotesque SemiBold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sz="1800" b="1" baseline="-25000" dirty="0">
                            <a:solidFill>
                              <a:schemeClr val="dk2"/>
                            </a:solidFill>
                            <a:latin typeface="Darker Grotesque SemiBold"/>
                            <a:ea typeface="Darker Grotesque SemiBold"/>
                            <a:cs typeface="Darker Grotesque SemiBold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sz="1800" b="1" baseline="30000" dirty="0">
                            <a:solidFill>
                              <a:schemeClr val="dk2"/>
                            </a:solidFill>
                            <a:latin typeface="Darker Grotesque SemiBold"/>
                            <a:ea typeface="Darker Grotesque SemiBold"/>
                            <a:cs typeface="Darker Grotesque SemiBold"/>
                          </a:rPr>
                          <m:t>(0)</m:t>
                        </m:r>
                      </m:den>
                    </m:f>
                  </m:oMath>
                </a14:m>
                <a:endParaRPr lang="en-US" sz="1800" b="1" baseline="-25000" dirty="0">
                  <a:solidFill>
                    <a:schemeClr val="dk2"/>
                  </a:solidFill>
                  <a:latin typeface="Darker Grotesque SemiBold"/>
                  <a:ea typeface="Darker Grotesque SemiBold"/>
                  <a:cs typeface="Darker Grotesque SemiBold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1" y="2261652"/>
                <a:ext cx="5707379" cy="3690562"/>
              </a:xfrm>
              <a:prstGeom prst="rect">
                <a:avLst/>
              </a:prstGeom>
              <a:blipFill rotWithShape="0">
                <a:blip r:embed="rId3"/>
                <a:stretch>
                  <a:fillRect t="-8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6469844" y="2519116"/>
            <a:ext cx="845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100"/>
              </a:spcAft>
              <a:buClr>
                <a:schemeClr val="dk2"/>
              </a:buClr>
              <a:buSzPts val="1800"/>
            </a:pPr>
            <a:r>
              <a:rPr lang="ru-RU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⟨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ru-RU" sz="18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en-US" sz="18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 </a:t>
            </a:r>
            <a:r>
              <a:rPr lang="en-US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*|</a:t>
            </a:r>
            <a:r>
              <a:rPr lang="ru-RU" sz="18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endParaRPr lang="en-US" sz="1800" b="1" dirty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4551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0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Прямоугольник 15"/>
          <p:cNvSpPr/>
          <p:nvPr/>
        </p:nvSpPr>
        <p:spPr>
          <a:xfrm>
            <a:off x="19050" y="5375275"/>
            <a:ext cx="425450" cy="1466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905423" y="433137"/>
            <a:ext cx="981777" cy="760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2" name="Google Shape;262;p20"/>
          <p:cNvSpPr txBox="1">
            <a:spLocks noGrp="1"/>
          </p:cNvSpPr>
          <p:nvPr>
            <p:ph type="title" idx="2"/>
          </p:nvPr>
        </p:nvSpPr>
        <p:spPr>
          <a:xfrm>
            <a:off x="444500" y="43313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sz="3200" b="1" dirty="0" smtClean="0"/>
              <a:t>Невырожденная стационарная </a:t>
            </a:r>
            <a:r>
              <a:rPr lang="ru-RU" sz="3200" b="1" dirty="0"/>
              <a:t>теория </a:t>
            </a:r>
            <a:r>
              <a:rPr lang="ru-RU" sz="3200" b="1" dirty="0" smtClean="0"/>
              <a:t>возмущений</a:t>
            </a:r>
            <a:endParaRPr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685800" y="2918460"/>
                <a:ext cx="3543300" cy="18787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2100"/>
                  </a:spcAft>
                  <a:buClr>
                    <a:schemeClr val="dk2"/>
                  </a:buClr>
                  <a:buSzPts val="1800"/>
                </a:pPr>
                <a:r>
                  <a:rPr lang="ru-RU" sz="20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Поправки </a:t>
                </a:r>
                <a:r>
                  <a:rPr lang="en-US" sz="20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I </a:t>
                </a:r>
                <a:r>
                  <a:rPr lang="ru-RU" sz="20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порядка:</a:t>
                </a:r>
              </a:p>
              <a:p>
                <a:pPr algn="ctr">
                  <a:spcAft>
                    <a:spcPts val="2100"/>
                  </a:spcAft>
                  <a:buClr>
                    <a:schemeClr val="dk2"/>
                  </a:buClr>
                  <a:buSzPts val="1800"/>
                </a:pPr>
                <a:r>
                  <a:rPr lang="en-US" sz="24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e</a:t>
                </a:r>
                <a:r>
                  <a:rPr lang="en-US" sz="2400" b="1" baseline="-25000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1</a:t>
                </a:r>
                <a:r>
                  <a:rPr lang="ru-RU" sz="2400" b="1" baseline="-25000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</a:t>
                </a:r>
                <a:r>
                  <a:rPr lang="ru-RU" sz="24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= ⟨</a:t>
                </a:r>
                <a:r>
                  <a:rPr lang="en-US" sz="24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n</a:t>
                </a:r>
                <a:r>
                  <a:rPr lang="ru-RU" sz="24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(0)</a:t>
                </a:r>
                <a:r>
                  <a:rPr lang="en-US" sz="24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| </a:t>
                </a:r>
                <a:r>
                  <a:rPr lang="en-US" sz="2400" b="1" u="sng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V</a:t>
                </a:r>
                <a:r>
                  <a:rPr lang="ru-RU" sz="24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</a:t>
                </a:r>
                <a:r>
                  <a:rPr lang="en-US" sz="24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|</a:t>
                </a:r>
                <a:r>
                  <a:rPr lang="ru-RU" sz="24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</a:t>
                </a:r>
                <a:r>
                  <a:rPr lang="en-US" sz="24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n</a:t>
                </a:r>
                <a:r>
                  <a:rPr lang="ru-RU" sz="24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(0</a:t>
                </a:r>
                <a:r>
                  <a:rPr lang="ru-RU" sz="2400" b="1" baseline="30000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)</a:t>
                </a:r>
                <a:r>
                  <a:rPr lang="ru-RU" sz="24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⟩</a:t>
                </a:r>
              </a:p>
              <a:p>
                <a:pPr algn="ctr">
                  <a:spcAft>
                    <a:spcPts val="2100"/>
                  </a:spcAft>
                  <a:buClr>
                    <a:schemeClr val="dk2"/>
                  </a:buClr>
                  <a:buSzPts val="1800"/>
                </a:pPr>
                <a:r>
                  <a:rPr lang="en-US" sz="24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|n</a:t>
                </a:r>
                <a:r>
                  <a:rPr lang="ru-RU" sz="24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(1) </a:t>
                </a:r>
                <a:r>
                  <a:rPr lang="ru-RU" sz="24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⟩ = </a:t>
                </a:r>
                <a:r>
                  <a:rPr lang="el-GR" sz="24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Σ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dirty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Darker Grotesque SemiBold"/>
                            <a:cs typeface="Darker Grotesque SemiBold"/>
                          </a:rPr>
                          <m:t>𝑽</m:t>
                        </m:r>
                        <m:r>
                          <a:rPr lang="en-US" sz="2400" b="1" i="1" baseline="-25000" dirty="0" err="1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Darker Grotesque SemiBold"/>
                            <a:cs typeface="Darker Grotesque SemiBold"/>
                          </a:rPr>
                          <m:t>𝒌𝒏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dk2"/>
                            </a:solidFill>
                            <a:latin typeface="Darker Grotesque SemiBold"/>
                            <a:ea typeface="Darker Grotesque SemiBold"/>
                            <a:cs typeface="Darker Grotesque SemiBold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dk2"/>
                            </a:solidFill>
                            <a:latin typeface="Darker Grotesque SemiBold"/>
                            <a:ea typeface="Darker Grotesque SemiBold"/>
                            <a:cs typeface="Darker Grotesque SemiBold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400" b="1" baseline="30000" dirty="0">
                            <a:solidFill>
                              <a:schemeClr val="dk2"/>
                            </a:solidFill>
                            <a:latin typeface="Darker Grotesque SemiBold"/>
                            <a:ea typeface="Darker Grotesque SemiBold"/>
                            <a:cs typeface="Darker Grotesque SemiBold"/>
                          </a:rPr>
                          <m:t>(0)</m:t>
                        </m:r>
                        <m:r>
                          <a:rPr lang="en-US" sz="2400" b="1" i="1" dirty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Darker Grotesque SemiBold"/>
                            <a:cs typeface="Darker Grotesque SemiBold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dk2"/>
                            </a:solidFill>
                            <a:latin typeface="Darker Grotesque SemiBold"/>
                            <a:ea typeface="Darker Grotesque SemiBold"/>
                            <a:cs typeface="Darker Grotesque SemiBold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dk2"/>
                            </a:solidFill>
                            <a:latin typeface="Darker Grotesque SemiBold"/>
                            <a:ea typeface="Darker Grotesque SemiBold"/>
                            <a:cs typeface="Darker Grotesque SemiBold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sz="2400" b="1" baseline="30000" dirty="0">
                            <a:solidFill>
                              <a:schemeClr val="dk2"/>
                            </a:solidFill>
                            <a:latin typeface="Darker Grotesque SemiBold"/>
                            <a:ea typeface="Darker Grotesque SemiBold"/>
                            <a:cs typeface="Darker Grotesque SemiBold"/>
                          </a:rPr>
                          <m:t>(0)</m:t>
                        </m:r>
                      </m:den>
                    </m:f>
                  </m:oMath>
                </a14:m>
                <a:r>
                  <a:rPr lang="en-US" sz="24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|</a:t>
                </a:r>
                <a:r>
                  <a:rPr lang="ru-RU" sz="24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</a:t>
                </a:r>
                <a:r>
                  <a:rPr lang="en-US" sz="24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k</a:t>
                </a:r>
                <a:r>
                  <a:rPr lang="en-US" sz="2400" b="1" baseline="30000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(0</a:t>
                </a:r>
                <a:r>
                  <a:rPr lang="en-US" sz="24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)</a:t>
                </a:r>
                <a:r>
                  <a:rPr lang="ru-RU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⟩</a:t>
                </a:r>
                <a:endParaRPr lang="ru-RU" sz="1800" b="1" baseline="-25000" dirty="0">
                  <a:solidFill>
                    <a:schemeClr val="dk2"/>
                  </a:solidFill>
                  <a:latin typeface="Darker Grotesque SemiBold"/>
                  <a:ea typeface="Darker Grotesque SemiBold"/>
                  <a:cs typeface="Darker Grotesque SemiBold"/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918460"/>
                <a:ext cx="3543300" cy="1878784"/>
              </a:xfrm>
              <a:prstGeom prst="rect">
                <a:avLst/>
              </a:prstGeom>
              <a:blipFill rotWithShape="0">
                <a:blip r:embed="rId3"/>
                <a:stretch>
                  <a:fillRect t="-2597" b="-3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4673240" y="2918460"/>
                <a:ext cx="2903220" cy="27224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2100"/>
                  </a:spcAft>
                  <a:buClr>
                    <a:schemeClr val="dk2"/>
                  </a:buClr>
                  <a:buSzPts val="1800"/>
                </a:pPr>
                <a:r>
                  <a:rPr lang="ru-RU" sz="20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Поправка </a:t>
                </a:r>
                <a:r>
                  <a:rPr lang="en-US" sz="20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II </a:t>
                </a:r>
                <a:r>
                  <a:rPr lang="ru-RU" sz="20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порядка (для энергии):</a:t>
                </a:r>
              </a:p>
              <a:p>
                <a:pPr algn="ctr">
                  <a:spcAft>
                    <a:spcPts val="2100"/>
                  </a:spcAft>
                  <a:buClr>
                    <a:schemeClr val="dk2"/>
                  </a:buClr>
                  <a:buSzPts val="1800"/>
                </a:pPr>
                <a:r>
                  <a:rPr lang="en-US" sz="20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e</a:t>
                </a:r>
                <a:r>
                  <a:rPr lang="ru-RU" sz="2000" b="1" baseline="-25000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2 </a:t>
                </a:r>
                <a:r>
                  <a:rPr lang="ru-RU" sz="20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= ⟨</a:t>
                </a:r>
                <a:r>
                  <a:rPr lang="en-US" sz="20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n</a:t>
                </a:r>
                <a:r>
                  <a:rPr lang="ru-RU" sz="20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(0)</a:t>
                </a:r>
                <a:r>
                  <a:rPr lang="en-US" sz="20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| </a:t>
                </a:r>
                <a:r>
                  <a:rPr lang="en-US" sz="2000" b="1" u="sng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V</a:t>
                </a:r>
                <a:r>
                  <a:rPr lang="ru-RU" sz="20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</a:t>
                </a:r>
                <a:r>
                  <a:rPr lang="en-US" sz="20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|</a:t>
                </a:r>
                <a:r>
                  <a:rPr lang="ru-RU" sz="20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</a:t>
                </a:r>
                <a:r>
                  <a:rPr lang="en-US" sz="20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n</a:t>
                </a:r>
                <a:r>
                  <a:rPr lang="ru-RU" sz="2000" b="1" baseline="30000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(1)</a:t>
                </a:r>
                <a:r>
                  <a:rPr lang="ru-RU" sz="2000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⟩ </a:t>
                </a:r>
                <a:endParaRPr lang="ru-RU" sz="2000" b="1" dirty="0">
                  <a:solidFill>
                    <a:schemeClr val="dk2"/>
                  </a:solidFill>
                  <a:latin typeface="Darker Grotesque SemiBold"/>
                  <a:ea typeface="Darker Grotesque SemiBold"/>
                  <a:cs typeface="Darker Grotesque SemiBold"/>
                </a:endParaRPr>
              </a:p>
              <a:p>
                <a:pPr algn="ctr">
                  <a:spcAft>
                    <a:spcPts val="2100"/>
                  </a:spcAft>
                  <a:buClr>
                    <a:schemeClr val="dk2"/>
                  </a:buClr>
                  <a:buSzPts val="1800"/>
                </a:pP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e</a:t>
                </a:r>
                <a:r>
                  <a:rPr lang="ru-RU" sz="1800" b="1" baseline="-25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2 </a:t>
                </a:r>
                <a:r>
                  <a:rPr lang="ru-RU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=</a:t>
                </a:r>
                <a:r>
                  <a:rPr lang="el-GR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Σ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 dirty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dirty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Darker Grotesque SemiBold"/>
                            <a:cs typeface="Darker Grotesque SemiBold"/>
                          </a:rPr>
                          <m:t>𝑽</m:t>
                        </m:r>
                        <m:r>
                          <a:rPr lang="en-US" sz="1800" b="1" i="1" baseline="-25000" dirty="0" err="1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Darker Grotesque SemiBold"/>
                            <a:cs typeface="Darker Grotesque SemiBold"/>
                          </a:rPr>
                          <m:t>𝒌𝒏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800" b="1" dirty="0">
                            <a:solidFill>
                              <a:schemeClr val="dk2"/>
                            </a:solidFill>
                            <a:latin typeface="Darker Grotesque SemiBold"/>
                            <a:ea typeface="Darker Grotesque SemiBold"/>
                            <a:cs typeface="Darker Grotesque SemiBold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sz="1800" b="1" baseline="-25000" dirty="0">
                            <a:solidFill>
                              <a:schemeClr val="dk2"/>
                            </a:solidFill>
                            <a:latin typeface="Darker Grotesque SemiBold"/>
                            <a:ea typeface="Darker Grotesque SemiBold"/>
                            <a:cs typeface="Darker Grotesque SemiBold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1800" b="1" baseline="30000" dirty="0">
                            <a:solidFill>
                              <a:schemeClr val="dk2"/>
                            </a:solidFill>
                            <a:latin typeface="Darker Grotesque SemiBold"/>
                            <a:ea typeface="Darker Grotesque SemiBold"/>
                            <a:cs typeface="Darker Grotesque SemiBold"/>
                          </a:rPr>
                          <m:t>(0)</m:t>
                        </m:r>
                        <m:r>
                          <a:rPr lang="en-US" sz="1800" b="1" i="1" dirty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Darker Grotesque SemiBold"/>
                            <a:cs typeface="Darker Grotesque SemiBold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1800" b="1" dirty="0">
                            <a:solidFill>
                              <a:schemeClr val="dk2"/>
                            </a:solidFill>
                            <a:latin typeface="Darker Grotesque SemiBold"/>
                            <a:ea typeface="Darker Grotesque SemiBold"/>
                            <a:cs typeface="Darker Grotesque SemiBold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sz="1800" b="1" baseline="-25000" dirty="0">
                            <a:solidFill>
                              <a:schemeClr val="dk2"/>
                            </a:solidFill>
                            <a:latin typeface="Darker Grotesque SemiBold"/>
                            <a:ea typeface="Darker Grotesque SemiBold"/>
                            <a:cs typeface="Darker Grotesque SemiBold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sz="1800" b="1" baseline="30000" dirty="0">
                            <a:solidFill>
                              <a:schemeClr val="dk2"/>
                            </a:solidFill>
                            <a:latin typeface="Darker Grotesque SemiBold"/>
                            <a:ea typeface="Darker Grotesque SemiBold"/>
                            <a:cs typeface="Darker Grotesque SemiBold"/>
                          </a:rPr>
                          <m:t>(0)</m:t>
                        </m:r>
                      </m:den>
                    </m:f>
                  </m:oMath>
                </a14:m>
                <a:r>
                  <a:rPr lang="ru-RU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⟨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n</a:t>
                </a:r>
                <a:r>
                  <a:rPr lang="ru-RU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(0)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| </a:t>
                </a:r>
                <a:r>
                  <a:rPr lang="en-US" sz="1800" b="1" u="sng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V</a:t>
                </a:r>
                <a:r>
                  <a:rPr lang="ru-RU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|</a:t>
                </a:r>
                <a:r>
                  <a:rPr lang="ru-RU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</a:t>
                </a: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k</a:t>
                </a:r>
                <a:r>
                  <a:rPr lang="en-US" sz="1800" b="1" baseline="30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(0)</a:t>
                </a:r>
                <a:r>
                  <a:rPr lang="ru-RU" b="1" dirty="0" smtClean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⟩</a:t>
                </a:r>
                <a:endParaRPr lang="en-US" b="1" dirty="0" smtClean="0">
                  <a:solidFill>
                    <a:schemeClr val="dk2"/>
                  </a:solidFill>
                  <a:latin typeface="Darker Grotesque SemiBold"/>
                  <a:ea typeface="Darker Grotesque SemiBold"/>
                  <a:cs typeface="Darker Grotesque SemiBold"/>
                </a:endParaRPr>
              </a:p>
              <a:p>
                <a:pPr algn="ctr">
                  <a:spcAft>
                    <a:spcPts val="2100"/>
                  </a:spcAft>
                  <a:buClr>
                    <a:schemeClr val="dk2"/>
                  </a:buClr>
                  <a:buSzPts val="1800"/>
                </a:pPr>
                <a:r>
                  <a:rPr lang="en-US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e</a:t>
                </a:r>
                <a:r>
                  <a:rPr lang="ru-RU" sz="1800" b="1" baseline="-25000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2 </a:t>
                </a:r>
                <a:r>
                  <a:rPr lang="ru-RU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=</a:t>
                </a:r>
                <a:r>
                  <a:rPr lang="el-GR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Σ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 dirty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1" i="1" dirty="0" smtClean="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Darker Grotesque SemiBold"/>
                                <a:cs typeface="Darker Grotesque SemiBold"/>
                              </a:rPr>
                            </m:ctrlPr>
                          </m:sSupPr>
                          <m:e>
                            <m:r>
                              <a:rPr lang="en-US" sz="1800" b="1" i="1" dirty="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Darker Grotesque SemiBold"/>
                                <a:cs typeface="Darker Grotesque SemiBold"/>
                              </a:rPr>
                              <m:t>𝑽</m:t>
                            </m:r>
                          </m:e>
                          <m:sup>
                            <m:r>
                              <a:rPr lang="en-US" sz="1800" b="1" i="1" dirty="0" smtClean="0">
                                <a:solidFill>
                                  <a:schemeClr val="dk2"/>
                                </a:solidFill>
                                <a:latin typeface="Cambria Math" panose="02040503050406030204" pitchFamily="18" charset="0"/>
                                <a:ea typeface="Darker Grotesque SemiBold"/>
                                <a:cs typeface="Darker Grotesque SemiBold"/>
                              </a:rPr>
                              <m:t>𝟐</m:t>
                            </m:r>
                          </m:sup>
                        </m:sSup>
                        <m:r>
                          <a:rPr lang="en-US" sz="1800" b="1" i="1" baseline="-25000" dirty="0" err="1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Darker Grotesque SemiBold"/>
                            <a:cs typeface="Darker Grotesque SemiBold"/>
                          </a:rPr>
                          <m:t>𝒌𝒏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800" b="1" dirty="0">
                            <a:solidFill>
                              <a:schemeClr val="dk2"/>
                            </a:solidFill>
                            <a:latin typeface="Darker Grotesque SemiBold"/>
                            <a:ea typeface="Darker Grotesque SemiBold"/>
                            <a:cs typeface="Darker Grotesque SemiBold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sz="1800" b="1" baseline="-25000" dirty="0">
                            <a:solidFill>
                              <a:schemeClr val="dk2"/>
                            </a:solidFill>
                            <a:latin typeface="Darker Grotesque SemiBold"/>
                            <a:ea typeface="Darker Grotesque SemiBold"/>
                            <a:cs typeface="Darker Grotesque SemiBold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1800" b="1" baseline="30000" dirty="0">
                            <a:solidFill>
                              <a:schemeClr val="dk2"/>
                            </a:solidFill>
                            <a:latin typeface="Darker Grotesque SemiBold"/>
                            <a:ea typeface="Darker Grotesque SemiBold"/>
                            <a:cs typeface="Darker Grotesque SemiBold"/>
                          </a:rPr>
                          <m:t>(0)</m:t>
                        </m:r>
                        <m:r>
                          <a:rPr lang="en-US" sz="1800" b="1" i="1" dirty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Darker Grotesque SemiBold"/>
                            <a:cs typeface="Darker Grotesque SemiBold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1800" b="1" dirty="0">
                            <a:solidFill>
                              <a:schemeClr val="dk2"/>
                            </a:solidFill>
                            <a:latin typeface="Darker Grotesque SemiBold"/>
                            <a:ea typeface="Darker Grotesque SemiBold"/>
                            <a:cs typeface="Darker Grotesque SemiBold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sz="1800" b="1" baseline="-25000" dirty="0">
                            <a:solidFill>
                              <a:schemeClr val="dk2"/>
                            </a:solidFill>
                            <a:latin typeface="Darker Grotesque SemiBold"/>
                            <a:ea typeface="Darker Grotesque SemiBold"/>
                            <a:cs typeface="Darker Grotesque SemiBold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US" sz="1800" b="1" baseline="30000" dirty="0">
                            <a:solidFill>
                              <a:schemeClr val="dk2"/>
                            </a:solidFill>
                            <a:latin typeface="Darker Grotesque SemiBold"/>
                            <a:ea typeface="Darker Grotesque SemiBold"/>
                            <a:cs typeface="Darker Grotesque SemiBold"/>
                          </a:rPr>
                          <m:t>(0)</m:t>
                        </m:r>
                      </m:den>
                    </m:f>
                  </m:oMath>
                </a14:m>
                <a:r>
                  <a:rPr lang="ru-RU" sz="1800" b="1" dirty="0">
                    <a:solidFill>
                      <a:schemeClr val="dk2"/>
                    </a:solidFill>
                    <a:latin typeface="Darker Grotesque SemiBold"/>
                    <a:ea typeface="Darker Grotesque SemiBold"/>
                    <a:cs typeface="Darker Grotesque SemiBold"/>
                  </a:rPr>
                  <a:t> </a:t>
                </a:r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240" y="2918460"/>
                <a:ext cx="2903220" cy="2722412"/>
              </a:xfrm>
              <a:prstGeom prst="rect">
                <a:avLst/>
              </a:prstGeom>
              <a:blipFill rotWithShape="0">
                <a:blip r:embed="rId4"/>
                <a:stretch>
                  <a:fillRect t="-17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ямоугольник 7"/>
          <p:cNvSpPr/>
          <p:nvPr/>
        </p:nvSpPr>
        <p:spPr>
          <a:xfrm>
            <a:off x="7673340" y="2918460"/>
            <a:ext cx="3992881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20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Поправка </a:t>
            </a:r>
            <a:r>
              <a:rPr lang="en-US" sz="20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p </a:t>
            </a:r>
            <a:r>
              <a:rPr lang="ru-RU" sz="20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порядка</a:t>
            </a:r>
            <a:r>
              <a:rPr lang="en-US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en-US" sz="2000" b="1" dirty="0" err="1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e</a:t>
            </a:r>
            <a:r>
              <a:rPr lang="en-US" sz="2000" b="1" baseline="-25000" dirty="0" err="1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p</a:t>
            </a:r>
            <a:r>
              <a:rPr lang="ru-RU" sz="2000" b="1" baseline="-25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ru-RU" sz="20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= ⟨</a:t>
            </a:r>
            <a:r>
              <a:rPr lang="en-US" sz="20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ru-RU" sz="20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en-US" sz="20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 </a:t>
            </a:r>
            <a:r>
              <a:rPr lang="en-US" sz="2000" b="1" u="sng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V</a:t>
            </a:r>
            <a:r>
              <a:rPr lang="ru-RU" sz="20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en-US" sz="20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</a:t>
            </a:r>
            <a:r>
              <a:rPr lang="ru-RU" sz="20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en-US" sz="20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ru-RU" sz="20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</a:t>
            </a:r>
            <a:r>
              <a:rPr lang="en-US" sz="20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p-1</a:t>
            </a:r>
            <a:r>
              <a:rPr lang="ru-RU" sz="20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)</a:t>
            </a:r>
            <a:r>
              <a:rPr lang="ru-RU" sz="20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endParaRPr lang="en-US" sz="2000" b="1" dirty="0" smtClean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</a:endParaRP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|n</a:t>
            </a:r>
            <a:r>
              <a:rPr lang="ru-RU" sz="20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ru-RU" sz="20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</a:t>
            </a:r>
            <a:r>
              <a:rPr lang="en-US" sz="20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p</a:t>
            </a:r>
            <a:r>
              <a:rPr lang="ru-RU" sz="20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) </a:t>
            </a:r>
            <a:r>
              <a:rPr lang="ru-RU" sz="20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 = </a:t>
            </a:r>
            <a:r>
              <a:rPr lang="el-GR" sz="20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Σ</a:t>
            </a:r>
            <a:r>
              <a:rPr lang="en-US" sz="2000" b="1" dirty="0" err="1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C</a:t>
            </a:r>
            <a:r>
              <a:rPr lang="en-US" sz="2000" b="1" baseline="-25000" dirty="0" err="1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k</a:t>
            </a:r>
            <a:r>
              <a:rPr lang="en-US" sz="20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| k</a:t>
            </a:r>
            <a:r>
              <a:rPr lang="en-US" sz="20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ru-RU" sz="20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endParaRPr lang="en-US" sz="2000" b="1" dirty="0" smtClean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</a:endParaRPr>
          </a:p>
          <a:p>
            <a:pPr algn="ctr">
              <a:lnSpc>
                <a:spcPct val="150000"/>
              </a:lnSpc>
            </a:pPr>
            <a:r>
              <a:rPr lang="en-US" sz="2000" b="1" dirty="0" err="1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C</a:t>
            </a:r>
            <a:r>
              <a:rPr lang="en-US" sz="2000" b="1" baseline="-25000" dirty="0" err="1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k</a:t>
            </a:r>
            <a:r>
              <a:rPr lang="en-US" sz="2000" b="1" baseline="-25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en-US" sz="20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=</a:t>
            </a:r>
            <a:r>
              <a:rPr lang="en-US" sz="2000" dirty="0" smtClean="0"/>
              <a:t> [</a:t>
            </a:r>
            <a:r>
              <a:rPr lang="ru-RU" sz="20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⟨</a:t>
            </a:r>
            <a:r>
              <a:rPr lang="en-US" sz="20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ru-RU" sz="20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en-US" sz="20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 </a:t>
            </a:r>
            <a:r>
              <a:rPr lang="en-US" sz="2000" b="1" u="sng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V</a:t>
            </a:r>
            <a:r>
              <a:rPr lang="ru-RU" sz="20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en-US" sz="20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</a:t>
            </a:r>
            <a:r>
              <a:rPr lang="ru-RU" sz="20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en-US" sz="20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ru-RU" sz="20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</a:t>
            </a:r>
            <a:r>
              <a:rPr lang="en-US" sz="20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p-1</a:t>
            </a:r>
            <a:r>
              <a:rPr lang="ru-RU" sz="20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)</a:t>
            </a:r>
            <a:r>
              <a:rPr lang="ru-RU" sz="20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r>
              <a:rPr lang="en-US" sz="2000" dirty="0">
                <a:ea typeface="Darker Grotesque SemiBold"/>
              </a:rPr>
              <a:t> </a:t>
            </a:r>
            <a:r>
              <a:rPr lang="en-US" sz="2000" dirty="0" smtClean="0">
                <a:ea typeface="Darker Grotesque SemiBold"/>
              </a:rPr>
              <a:t>-</a:t>
            </a:r>
            <a:r>
              <a:rPr lang="el-GR" sz="20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el-GR" sz="20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Σ</a:t>
            </a:r>
            <a:r>
              <a:rPr lang="en-US" sz="20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en-US" sz="2000" b="1" dirty="0" err="1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e</a:t>
            </a:r>
            <a:r>
              <a:rPr lang="en-US" sz="2000" b="1" baseline="-25000" dirty="0" err="1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p</a:t>
            </a:r>
            <a:r>
              <a:rPr lang="en-US" sz="2000" b="1" baseline="-25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-m</a:t>
            </a:r>
            <a:r>
              <a:rPr lang="ru-RU" sz="20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⟨</a:t>
            </a:r>
            <a:r>
              <a:rPr lang="en-US" sz="20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ru-RU" sz="20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(0)</a:t>
            </a:r>
            <a:r>
              <a:rPr lang="en-US" sz="20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| </a:t>
            </a:r>
            <a:r>
              <a:rPr lang="en-US" sz="20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en-US" sz="20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(m)</a:t>
            </a:r>
            <a:r>
              <a:rPr lang="ru-RU" sz="20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⟩</a:t>
            </a:r>
            <a:r>
              <a:rPr lang="en-US" sz="20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] /(E</a:t>
            </a:r>
            <a:r>
              <a:rPr lang="en-US" sz="2000" b="1" baseline="-25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n</a:t>
            </a:r>
            <a:r>
              <a:rPr lang="en-US" sz="20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</a:t>
            </a:r>
            <a:r>
              <a:rPr lang="en-US" sz="20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)</a:t>
            </a:r>
            <a:r>
              <a:rPr lang="en-US" sz="20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en-US" sz="20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-</a:t>
            </a:r>
            <a:r>
              <a:rPr lang="en-US" sz="2000" b="1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 </a:t>
            </a:r>
            <a:r>
              <a:rPr lang="en-US" sz="2000" b="1" dirty="0" err="1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E</a:t>
            </a:r>
            <a:r>
              <a:rPr lang="en-US" sz="2000" b="1" baseline="-25000" dirty="0" err="1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k</a:t>
            </a:r>
            <a:r>
              <a:rPr lang="en-US" sz="2000" b="1" baseline="30000" dirty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(0</a:t>
            </a:r>
            <a:r>
              <a:rPr lang="en-US" sz="2000" b="1" baseline="30000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)</a:t>
            </a:r>
            <a:r>
              <a:rPr lang="en-US" sz="2000" b="1" dirty="0" smtClean="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</a:rPr>
              <a:t>)</a:t>
            </a:r>
            <a:endParaRPr lang="en-US" sz="2000" b="1" dirty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</a:endParaRPr>
          </a:p>
          <a:p>
            <a:endParaRPr lang="en-US" b="1" dirty="0">
              <a:solidFill>
                <a:schemeClr val="dk2"/>
              </a:solidFill>
              <a:latin typeface="Darker Grotesque SemiBold"/>
              <a:ea typeface="Darker Grotesque SemiBold"/>
              <a:cs typeface="Darker Grotesque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0442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000000"/>
      </a:accent1>
      <a:accent2>
        <a:srgbClr val="FFFFFF"/>
      </a:accent2>
      <a:accent3>
        <a:srgbClr val="EFEFEF"/>
      </a:accent3>
      <a:accent4>
        <a:srgbClr val="FF0000"/>
      </a:accent4>
      <a:accent5>
        <a:srgbClr val="FF0000"/>
      </a:accent5>
      <a:accent6>
        <a:srgbClr val="FF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4219</TotalTime>
  <Words>2057</Words>
  <Application>Microsoft Office PowerPoint</Application>
  <PresentationFormat>Широкоэкранный</PresentationFormat>
  <Paragraphs>345</Paragraphs>
  <Slides>40</Slides>
  <Notes>38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50" baseType="lpstr">
      <vt:lpstr>Darker Grotesque SemiBold</vt:lpstr>
      <vt:lpstr>Aldrich</vt:lpstr>
      <vt:lpstr>DM Serif Display</vt:lpstr>
      <vt:lpstr>Barlow Condensed</vt:lpstr>
      <vt:lpstr>Darker Grotesque</vt:lpstr>
      <vt:lpstr>Abril Fatface</vt:lpstr>
      <vt:lpstr>GOST Common</vt:lpstr>
      <vt:lpstr>Cambria Math</vt:lpstr>
      <vt:lpstr>Arial</vt:lpstr>
      <vt:lpstr>SlidesMania</vt:lpstr>
      <vt:lpstr>Методы вычисления спектров поглощения излучения оптического диапазона твердых тел.</vt:lpstr>
      <vt:lpstr>Проблема</vt:lpstr>
      <vt:lpstr>Введение</vt:lpstr>
      <vt:lpstr>Теория возмущений</vt:lpstr>
      <vt:lpstr>Стационарная теория возмущений</vt:lpstr>
      <vt:lpstr>Невырожденная стационарная теория возмущений</vt:lpstr>
      <vt:lpstr>Невырожденная стационарная теория возмущений</vt:lpstr>
      <vt:lpstr>Невырожденная стационарная теория возмущений</vt:lpstr>
      <vt:lpstr>Невырожденная стационарная теория возмущений</vt:lpstr>
      <vt:lpstr>Движение частицы в одномерной потенциальной яме прямоугольного  профиля с бесконечными стенками. Возмущение в виде ступеньки*.</vt:lpstr>
      <vt:lpstr>Движение частицы в одномерной потенциальной яме прямоугольного  профиля с бесконечными стенками. Возмущение в виде ступеньки</vt:lpstr>
      <vt:lpstr>Движение частицы в одномерной потенциальной яме прямоугольного  профиля с бесконечными стенками. Возмущение в виде ступеньки</vt:lpstr>
      <vt:lpstr>Движение частицы в одномерной потенциальной яме прямоугольного  профиля с бесконечными стенками. Периодическое возмущение*.</vt:lpstr>
      <vt:lpstr>Стационарная теория возмущений</vt:lpstr>
      <vt:lpstr>Вырожденная стационарная теория возмущений</vt:lpstr>
      <vt:lpstr>Вырожденная стационарная теория возмущений</vt:lpstr>
      <vt:lpstr>Движение частицы в двумерной потенциальной яме квадратного профиля с бесконечными стенками. Возмущение в виде ступеньки*.</vt:lpstr>
      <vt:lpstr>Движение частицы в двумерной потенциальной яме квадратного профиля с бесконечными стенками. Возмущение в виде ступеньки*.</vt:lpstr>
      <vt:lpstr>Движение частицы в двумерной потенциальной яме квадратного профиля с бесконечными стенками. Возмущение в виде ступеньки*.</vt:lpstr>
      <vt:lpstr>Движение частицы в двумерной потенциальной яме квадратного профиля с бесконечными стенками. Возмущение в виде ступеньки*.</vt:lpstr>
      <vt:lpstr>Стационарная теория возмущений</vt:lpstr>
      <vt:lpstr>Теория возмущений</vt:lpstr>
      <vt:lpstr>Нестационарная теория возмущений</vt:lpstr>
      <vt:lpstr>Внезапное возмущение</vt:lpstr>
      <vt:lpstr>Произвольное возмущение </vt:lpstr>
      <vt:lpstr>Периодичное возмущение</vt:lpstr>
      <vt:lpstr>Периодичное возмущение</vt:lpstr>
      <vt:lpstr>Периодичное возмущение</vt:lpstr>
      <vt:lpstr>Введение</vt:lpstr>
      <vt:lpstr>Метод вариаций</vt:lpstr>
      <vt:lpstr>Метод линейных комбинаций</vt:lpstr>
      <vt:lpstr>Профиль ступенчатого типа</vt:lpstr>
      <vt:lpstr>Профиль треугольного типа</vt:lpstr>
      <vt:lpstr>Метод вариаций</vt:lpstr>
      <vt:lpstr>Прямой вариационный метод</vt:lpstr>
      <vt:lpstr>Треугольный профиль</vt:lpstr>
      <vt:lpstr>Треугольный профиль</vt:lpstr>
      <vt:lpstr>Ступенчатый профиль</vt:lpstr>
      <vt:lpstr> Каждый из рассмотренных методов имеет свои преимущества и пригоден только для определенного класса задач.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Методы вычисления спектров поглощения излучения оптического диапазона твердых тел.</dc:title>
  <dc:creator>Andrew</dc:creator>
  <cp:lastModifiedBy>Пользователь Windows</cp:lastModifiedBy>
  <cp:revision>119</cp:revision>
  <dcterms:modified xsi:type="dcterms:W3CDTF">2021-11-29T14:06:00Z</dcterms:modified>
</cp:coreProperties>
</file>